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0" r:id="rId5"/>
    <p:sldId id="263" r:id="rId6"/>
    <p:sldId id="265" r:id="rId7"/>
    <p:sldId id="267" r:id="rId8"/>
    <p:sldId id="266" r:id="rId9"/>
    <p:sldId id="268" r:id="rId10"/>
    <p:sldId id="269" r:id="rId11"/>
    <p:sldId id="270" r:id="rId12"/>
    <p:sldId id="285" r:id="rId13"/>
    <p:sldId id="271" r:id="rId14"/>
    <p:sldId id="273" r:id="rId15"/>
    <p:sldId id="274" r:id="rId16"/>
    <p:sldId id="324" r:id="rId17"/>
    <p:sldId id="275" r:id="rId18"/>
    <p:sldId id="325" r:id="rId19"/>
    <p:sldId id="286" r:id="rId20"/>
    <p:sldId id="287" r:id="rId21"/>
    <p:sldId id="326" r:id="rId22"/>
    <p:sldId id="288" r:id="rId23"/>
    <p:sldId id="323" r:id="rId24"/>
    <p:sldId id="327" r:id="rId25"/>
    <p:sldId id="289" r:id="rId26"/>
    <p:sldId id="328" r:id="rId27"/>
    <p:sldId id="290" r:id="rId28"/>
    <p:sldId id="276" r:id="rId29"/>
    <p:sldId id="277" r:id="rId30"/>
    <p:sldId id="278" r:id="rId31"/>
    <p:sldId id="279" r:id="rId32"/>
    <p:sldId id="280" r:id="rId33"/>
    <p:sldId id="281" r:id="rId34"/>
    <p:sldId id="283" r:id="rId35"/>
    <p:sldId id="282" r:id="rId36"/>
    <p:sldId id="284" r:id="rId37"/>
    <p:sldId id="291" r:id="rId38"/>
    <p:sldId id="292" r:id="rId39"/>
    <p:sldId id="293" r:id="rId40"/>
    <p:sldId id="294" r:id="rId41"/>
    <p:sldId id="297" r:id="rId42"/>
    <p:sldId id="296" r:id="rId43"/>
    <p:sldId id="298" r:id="rId44"/>
    <p:sldId id="299" r:id="rId45"/>
    <p:sldId id="300" r:id="rId46"/>
    <p:sldId id="332" r:id="rId47"/>
    <p:sldId id="304" r:id="rId48"/>
    <p:sldId id="303" r:id="rId49"/>
    <p:sldId id="305" r:id="rId50"/>
    <p:sldId id="306" r:id="rId51"/>
    <p:sldId id="307" r:id="rId52"/>
    <p:sldId id="308" r:id="rId53"/>
    <p:sldId id="310" r:id="rId54"/>
    <p:sldId id="312" r:id="rId55"/>
    <p:sldId id="311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31" r:id="rId67"/>
    <p:sldId id="329" r:id="rId68"/>
    <p:sldId id="261" r:id="rId69"/>
    <p:sldId id="262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文瑋" initials="康文瑋" lastIdx="2" clrIdx="0">
    <p:extLst>
      <p:ext uri="{19B8F6BF-5375-455C-9EA6-DF929625EA0E}">
        <p15:presenceInfo xmlns:p15="http://schemas.microsoft.com/office/powerpoint/2012/main" userId="S::m0706729@o365.fcu.edu.tw::5152745d-a513-41f6-b7f3-eba6cf582a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200"/>
    <a:srgbClr val="3A6186"/>
    <a:srgbClr val="262626"/>
    <a:srgbClr val="FFF2CC"/>
    <a:srgbClr val="057512"/>
    <a:srgbClr val="FFFFFF"/>
    <a:srgbClr val="4472C4"/>
    <a:srgbClr val="4EB1D0"/>
    <a:srgbClr val="F9D347"/>
    <a:srgbClr val="FAD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5597"/>
  </p:normalViewPr>
  <p:slideViewPr>
    <p:cSldViewPr snapToGrid="0" snapToObjects="1" showGuides="1">
      <p:cViewPr varScale="1">
        <p:scale>
          <a:sx n="117" d="100"/>
          <a:sy n="117" d="100"/>
        </p:scale>
        <p:origin x="10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15212-5EAF-0F4E-AE0D-A60F78D13E45}" type="datetimeFigureOut">
              <a:rPr kumimoji="1" lang="zh-TW" altLang="en-US" smtClean="0"/>
              <a:t>2020/12/3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5615E-2C76-0846-A679-1D165F2EF30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73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-0.43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615E-2C76-0846-A679-1D165F2EF30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41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615E-2C76-0846-A679-1D165F2EF30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361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0.2809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615E-2C76-0846-A679-1D165F2EF30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260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Y1=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0.9525</a:t>
            </a:r>
          </a:p>
          <a:p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Y2=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0.0474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615E-2C76-0846-A679-1D165F2EF30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925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0.1549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5615E-2C76-0846-A679-1D165F2EF30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887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195E63CD-0AD2-8C48-8313-BC6974E50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8745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1F71EF-AA98-354E-9E7A-F53B698FD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1" y="1178808"/>
            <a:ext cx="6222448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4F46C2-D9BF-A642-A5C8-E2A6A8E58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500" y="3658483"/>
            <a:ext cx="6222448" cy="43906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英文</a:t>
            </a:r>
            <a:r>
              <a:rPr kumimoji="1" lang="en-US" altLang="zh-TW" dirty="0"/>
              <a:t>or</a:t>
            </a:r>
            <a:r>
              <a:rPr kumimoji="1" lang="zh-TW" altLang="en-US" dirty="0"/>
              <a:t>副標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B75513-3FDB-B042-B07F-871E7C627AD1}"/>
              </a:ext>
            </a:extLst>
          </p:cNvPr>
          <p:cNvSpPr txBox="1"/>
          <p:nvPr userDrawn="1"/>
        </p:nvSpPr>
        <p:spPr>
          <a:xfrm>
            <a:off x="317500" y="6544734"/>
            <a:ext cx="438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copyright©2020 </a:t>
            </a:r>
            <a:r>
              <a:rPr kumimoji="1" lang="zh-TW" altLang="en-US" sz="1100" b="0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財團法人人工智慧科技基金會 </a:t>
            </a:r>
            <a:r>
              <a:rPr kumimoji="1" lang="en-US" altLang="zh-TW" sz="1100" b="0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all rights reserved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9C3678C-A3D8-2E4B-8CDE-556CE62221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8089" y="113353"/>
            <a:ext cx="2075192" cy="252126"/>
          </a:xfrm>
          <a:prstGeom prst="rect">
            <a:avLst/>
          </a:prstGeom>
        </p:spPr>
      </p:pic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00C0BAB1-43DF-4793-8CE3-24A02E9CAB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42050" y="4834820"/>
            <a:ext cx="2074862" cy="64452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企業</a:t>
            </a:r>
            <a:r>
              <a:rPr lang="en-US" altLang="zh-TW" dirty="0"/>
              <a:t>logo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74762A-2413-4E11-9FC2-AA4B32642B9E}"/>
              </a:ext>
            </a:extLst>
          </p:cNvPr>
          <p:cNvSpPr txBox="1"/>
          <p:nvPr userDrawn="1"/>
        </p:nvSpPr>
        <p:spPr>
          <a:xfrm>
            <a:off x="266496" y="4745216"/>
            <a:ext cx="6120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 </a:t>
            </a:r>
          </a:p>
          <a:p>
            <a:r>
              <a:rPr kumimoji="1" lang="en-US" altLang="zh-TW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Foundation</a:t>
            </a:r>
            <a:endParaRPr kumimoji="1" lang="zh-TW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DFEBAC-52F0-4DB3-963C-8FB162CC25DA}"/>
              </a:ext>
            </a:extLst>
          </p:cNvPr>
          <p:cNvSpPr txBox="1"/>
          <p:nvPr userDrawn="1"/>
        </p:nvSpPr>
        <p:spPr>
          <a:xfrm>
            <a:off x="10058714" y="4375884"/>
            <a:ext cx="195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CREATED FOR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270013C-FE1E-4DC1-B074-97B7D204D02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6496" y="4467236"/>
            <a:ext cx="1958198" cy="362053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2020/XX/XX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8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9520E-4FCB-1E43-908F-E6327D0F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668215-02C0-0442-B847-8732B6E7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76D76D-F7E9-3A41-9BD1-F101CA0AC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C0C5FA-5DBE-8E46-8715-EEA4E5EB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E7EAA4-3761-1F4E-81AF-CA708212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214C77-8868-4046-BB21-E6A64CC8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631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B1000-BAFE-C945-926D-70216F4B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C50770A-6525-634D-B2FF-E3C3B93EC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832F0C-ED4B-8344-AF7F-937BD24DC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442252-F4FF-1543-9F0B-889D2A19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F8D808-EF2B-B942-B6DE-C1FD3716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E47623-1F53-7C46-B481-F2102AB8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3214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0DE97-9E3B-834F-90F6-8682B087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F256D2-C4F1-D548-B272-52AC377E4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8285CE-A7B0-F045-ABB3-2A46A6EA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36ACE-F737-E647-98D2-087CCCD9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12F47F-B7BD-B045-860D-A4BBDA34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6482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1D235E6-95D8-D64B-A06E-F10729C74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E27EFF-4B1F-A84F-A734-B8C11A8D3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854E4C-5AB6-FD4A-A6F3-03413F8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529C82-869A-0D46-85DA-3A6DC209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A141C1-FC1F-E245-B73D-A730B0B5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3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A7F731F6-FDF7-C941-A5D0-63AA334F2685}"/>
              </a:ext>
            </a:extLst>
          </p:cNvPr>
          <p:cNvGrpSpPr/>
          <p:nvPr userDrawn="1"/>
        </p:nvGrpSpPr>
        <p:grpSpPr>
          <a:xfrm>
            <a:off x="7620001" y="6627346"/>
            <a:ext cx="4760802" cy="215444"/>
            <a:chOff x="3386667" y="6230866"/>
            <a:chExt cx="6084711" cy="27535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5D810CE-0B07-774C-8267-58CF78359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B048472-F2AC-A84F-8108-85D5609944FD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FB77856-E68E-4FA0-BFA4-AD66094A5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087022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FC72D80-5D34-4DEB-BFB6-614496C06A2B}"/>
              </a:ext>
            </a:extLst>
          </p:cNvPr>
          <p:cNvCxnSpPr>
            <a:cxnSpLocks/>
          </p:cNvCxnSpPr>
          <p:nvPr userDrawn="1"/>
        </p:nvCxnSpPr>
        <p:spPr>
          <a:xfrm>
            <a:off x="10783019" y="0"/>
            <a:ext cx="1158777" cy="1545579"/>
          </a:xfrm>
          <a:prstGeom prst="line">
            <a:avLst/>
          </a:prstGeom>
          <a:ln w="19050">
            <a:solidFill>
              <a:srgbClr val="42B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C58395-9577-4CA2-8C8A-A7289CEBB4C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80641" y="1540097"/>
            <a:ext cx="1158774" cy="1548679"/>
          </a:xfrm>
          <a:prstGeom prst="line">
            <a:avLst/>
          </a:prstGeom>
          <a:ln w="19050">
            <a:solidFill>
              <a:srgbClr val="42B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3CF5E22-F950-401E-BFF9-058CDC39B05C}"/>
              </a:ext>
            </a:extLst>
          </p:cNvPr>
          <p:cNvCxnSpPr>
            <a:cxnSpLocks/>
          </p:cNvCxnSpPr>
          <p:nvPr userDrawn="1"/>
        </p:nvCxnSpPr>
        <p:spPr>
          <a:xfrm>
            <a:off x="8850195" y="-37112"/>
            <a:ext cx="1186601" cy="158269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5EEC0DB0-5FC6-4B2C-A22B-EA24A2597E68}"/>
              </a:ext>
            </a:extLst>
          </p:cNvPr>
          <p:cNvSpPr/>
          <p:nvPr userDrawn="1"/>
        </p:nvSpPr>
        <p:spPr>
          <a:xfrm>
            <a:off x="0" y="0"/>
            <a:ext cx="12192000" cy="2929710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E26315F-9A14-40FE-9ED7-2003F5347E69}"/>
              </a:ext>
            </a:extLst>
          </p:cNvPr>
          <p:cNvCxnSpPr>
            <a:cxnSpLocks/>
          </p:cNvCxnSpPr>
          <p:nvPr userDrawn="1"/>
        </p:nvCxnSpPr>
        <p:spPr>
          <a:xfrm flipH="1">
            <a:off x="8805011" y="1543511"/>
            <a:ext cx="1231785" cy="164515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A5CB3675-06DE-431B-89D5-080EB25826FE}"/>
              </a:ext>
            </a:extLst>
          </p:cNvPr>
          <p:cNvSpPr/>
          <p:nvPr userDrawn="1"/>
        </p:nvSpPr>
        <p:spPr>
          <a:xfrm>
            <a:off x="7910423" y="0"/>
            <a:ext cx="2872596" cy="3091157"/>
          </a:xfrm>
          <a:custGeom>
            <a:avLst/>
            <a:gdLst>
              <a:gd name="connsiteX0" fmla="*/ 0 w 2872596"/>
              <a:gd name="connsiteY0" fmla="*/ 0 h 3087021"/>
              <a:gd name="connsiteX1" fmla="*/ 1713819 w 2872596"/>
              <a:gd name="connsiteY1" fmla="*/ 0 h 3087021"/>
              <a:gd name="connsiteX2" fmla="*/ 2872596 w 2872596"/>
              <a:gd name="connsiteY2" fmla="*/ 1543511 h 3087021"/>
              <a:gd name="connsiteX3" fmla="*/ 1713819 w 2872596"/>
              <a:gd name="connsiteY3" fmla="*/ 3087021 h 3087021"/>
              <a:gd name="connsiteX4" fmla="*/ 0 w 2872596"/>
              <a:gd name="connsiteY4" fmla="*/ 3087021 h 3087021"/>
              <a:gd name="connsiteX5" fmla="*/ 1158777 w 2872596"/>
              <a:gd name="connsiteY5" fmla="*/ 1543511 h 3087021"/>
              <a:gd name="connsiteX6" fmla="*/ 0 w 2872596"/>
              <a:gd name="connsiteY6" fmla="*/ 0 h 3087021"/>
              <a:gd name="connsiteX0" fmla="*/ 0 w 2872596"/>
              <a:gd name="connsiteY0" fmla="*/ 0 h 3087021"/>
              <a:gd name="connsiteX1" fmla="*/ 1713819 w 2872596"/>
              <a:gd name="connsiteY1" fmla="*/ 0 h 3087021"/>
              <a:gd name="connsiteX2" fmla="*/ 2872596 w 2872596"/>
              <a:gd name="connsiteY2" fmla="*/ 1543511 h 3087021"/>
              <a:gd name="connsiteX3" fmla="*/ 1713819 w 2872596"/>
              <a:gd name="connsiteY3" fmla="*/ 3087021 h 3087021"/>
              <a:gd name="connsiteX4" fmla="*/ 0 w 2872596"/>
              <a:gd name="connsiteY4" fmla="*/ 3087021 h 3087021"/>
              <a:gd name="connsiteX5" fmla="*/ 1158777 w 2872596"/>
              <a:gd name="connsiteY5" fmla="*/ 1543511 h 3087021"/>
              <a:gd name="connsiteX6" fmla="*/ 0 w 2872596"/>
              <a:gd name="connsiteY6" fmla="*/ 0 h 308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596" h="3087021">
                <a:moveTo>
                  <a:pt x="0" y="0"/>
                </a:moveTo>
                <a:lnTo>
                  <a:pt x="1713819" y="0"/>
                </a:lnTo>
                <a:lnTo>
                  <a:pt x="2872596" y="1543511"/>
                </a:lnTo>
                <a:lnTo>
                  <a:pt x="1713819" y="3087021"/>
                </a:lnTo>
                <a:lnTo>
                  <a:pt x="0" y="3087021"/>
                </a:lnTo>
                <a:lnTo>
                  <a:pt x="1158777" y="1543511"/>
                </a:lnTo>
                <a:lnTo>
                  <a:pt x="0" y="0"/>
                </a:lnTo>
                <a:close/>
              </a:path>
            </a:pathLst>
          </a:custGeom>
          <a:solidFill>
            <a:srgbClr val="3A98E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959AE7-0DB5-4F2C-8D39-F5B6F1CE7B74}"/>
              </a:ext>
            </a:extLst>
          </p:cNvPr>
          <p:cNvSpPr txBox="1"/>
          <p:nvPr userDrawn="1"/>
        </p:nvSpPr>
        <p:spPr>
          <a:xfrm>
            <a:off x="448574" y="1032265"/>
            <a:ext cx="6556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目錄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DCB675A-DD3A-40AE-B6FE-08228A6C68FE}"/>
              </a:ext>
            </a:extLst>
          </p:cNvPr>
          <p:cNvSpPr/>
          <p:nvPr userDrawn="1"/>
        </p:nvSpPr>
        <p:spPr>
          <a:xfrm flipV="1">
            <a:off x="0" y="2924227"/>
            <a:ext cx="12192000" cy="19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版面配置區 52">
            <a:extLst>
              <a:ext uri="{FF2B5EF4-FFF2-40B4-BE49-F238E27FC236}">
                <a16:creationId xmlns:a16="http://schemas.microsoft.com/office/drawing/2014/main" id="{CF55BEBD-8748-420A-8845-7BD2E0245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4464" y="3189288"/>
            <a:ext cx="3643312" cy="818240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1BB8AD0-7E6A-4EE0-8FA6-450874C63C03}"/>
              </a:ext>
            </a:extLst>
          </p:cNvPr>
          <p:cNvSpPr txBox="1"/>
          <p:nvPr userDrawn="1"/>
        </p:nvSpPr>
        <p:spPr>
          <a:xfrm>
            <a:off x="485056" y="1974479"/>
            <a:ext cx="164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AGENDA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字版面配置區 52">
            <a:extLst>
              <a:ext uri="{FF2B5EF4-FFF2-40B4-BE49-F238E27FC236}">
                <a16:creationId xmlns:a16="http://schemas.microsoft.com/office/drawing/2014/main" id="{82472739-8C4A-4E58-A112-5012AB363F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14464" y="4148989"/>
            <a:ext cx="3643312" cy="830997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字版面配置區 52">
            <a:extLst>
              <a:ext uri="{FF2B5EF4-FFF2-40B4-BE49-F238E27FC236}">
                <a16:creationId xmlns:a16="http://schemas.microsoft.com/office/drawing/2014/main" id="{0F0C0403-C199-4837-A0F5-65A43FA15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4464" y="5147737"/>
            <a:ext cx="3643312" cy="830997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字版面配置區 52">
            <a:extLst>
              <a:ext uri="{FF2B5EF4-FFF2-40B4-BE49-F238E27FC236}">
                <a16:creationId xmlns:a16="http://schemas.microsoft.com/office/drawing/2014/main" id="{F93F522E-9483-403D-BB57-431A24E9FE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1774" y="3180908"/>
            <a:ext cx="3643312" cy="835247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字版面配置區 52">
            <a:extLst>
              <a:ext uri="{FF2B5EF4-FFF2-40B4-BE49-F238E27FC236}">
                <a16:creationId xmlns:a16="http://schemas.microsoft.com/office/drawing/2014/main" id="{D826F162-F581-4D0F-94CC-010E418A3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21774" y="4148989"/>
            <a:ext cx="3643312" cy="830997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字版面配置區 52">
            <a:extLst>
              <a:ext uri="{FF2B5EF4-FFF2-40B4-BE49-F238E27FC236}">
                <a16:creationId xmlns:a16="http://schemas.microsoft.com/office/drawing/2014/main" id="{7C18F4E8-7BA0-4FEE-B2AA-3C6E98AB84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1774" y="5147737"/>
            <a:ext cx="3643312" cy="830997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內容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字版面配置區 61">
            <a:extLst>
              <a:ext uri="{FF2B5EF4-FFF2-40B4-BE49-F238E27FC236}">
                <a16:creationId xmlns:a16="http://schemas.microsoft.com/office/drawing/2014/main" id="{1785AE21-C82A-46A8-86A0-4C5FE2A252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999" y="3189288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63" name="文字版面配置區 61">
            <a:extLst>
              <a:ext uri="{FF2B5EF4-FFF2-40B4-BE49-F238E27FC236}">
                <a16:creationId xmlns:a16="http://schemas.microsoft.com/office/drawing/2014/main" id="{AC569F44-764F-4B93-B237-36D7E43A88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999" y="4147232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02</a:t>
            </a:r>
            <a:endParaRPr lang="zh-TW" altLang="en-US" dirty="0"/>
          </a:p>
        </p:txBody>
      </p:sp>
      <p:sp>
        <p:nvSpPr>
          <p:cNvPr id="64" name="文字版面配置區 61">
            <a:extLst>
              <a:ext uri="{FF2B5EF4-FFF2-40B4-BE49-F238E27FC236}">
                <a16:creationId xmlns:a16="http://schemas.microsoft.com/office/drawing/2014/main" id="{5919DB8F-61E7-4129-AA10-0AE54B7A3D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6999" y="5148718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65" name="文字版面配置區 61">
            <a:extLst>
              <a:ext uri="{FF2B5EF4-FFF2-40B4-BE49-F238E27FC236}">
                <a16:creationId xmlns:a16="http://schemas.microsoft.com/office/drawing/2014/main" id="{A2EA01B9-A9D3-449B-B552-E9FA8E39C8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4309" y="3189288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66" name="文字版面配置區 61">
            <a:extLst>
              <a:ext uri="{FF2B5EF4-FFF2-40B4-BE49-F238E27FC236}">
                <a16:creationId xmlns:a16="http://schemas.microsoft.com/office/drawing/2014/main" id="{AD6BCFD8-52CC-4611-B975-A9E4329691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4309" y="4147232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05</a:t>
            </a:r>
            <a:endParaRPr lang="zh-TW" altLang="en-US" dirty="0"/>
          </a:p>
        </p:txBody>
      </p:sp>
      <p:sp>
        <p:nvSpPr>
          <p:cNvPr id="67" name="文字版面配置區 61">
            <a:extLst>
              <a:ext uri="{FF2B5EF4-FFF2-40B4-BE49-F238E27FC236}">
                <a16:creationId xmlns:a16="http://schemas.microsoft.com/office/drawing/2014/main" id="{46D3E22D-0678-4B28-BE63-6B991B936B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04309" y="5148718"/>
            <a:ext cx="1017465" cy="830262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1"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355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70C474-4ACC-4F17-B087-5CFE9E01F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7CBB50-8B7F-41E8-8004-F65A5ED4378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rgbClr val="F2F2F2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51C625-BD4D-3A41-9771-CCBCF1F4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1783"/>
            <a:ext cx="526415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C1F605-7552-5F43-85AE-D2DC6037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1508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D7603CF-8051-344D-B967-C0CDC4B0DF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608" y="113353"/>
            <a:ext cx="2075192" cy="2521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127077-1C0B-438B-A830-CBA55FF5AD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14068" y="-1"/>
            <a:ext cx="11777933" cy="68580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DBEF1B-61BE-6249-A65C-93AB7F83839E}"/>
              </a:ext>
            </a:extLst>
          </p:cNvPr>
          <p:cNvSpPr txBox="1"/>
          <p:nvPr userDrawn="1"/>
        </p:nvSpPr>
        <p:spPr>
          <a:xfrm>
            <a:off x="7706078" y="6544734"/>
            <a:ext cx="438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copyright©2020 </a:t>
            </a:r>
            <a:r>
              <a:rPr kumimoji="1" lang="zh-TW" altLang="en-US" sz="1100" b="0" i="0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財團法人人工智慧科技基金會 </a:t>
            </a:r>
            <a:r>
              <a:rPr kumimoji="1" lang="en-US" altLang="zh-TW" sz="1100" b="0" i="0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0514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53D6339F-EEC1-CF4A-A7C3-874E1F22203A}"/>
              </a:ext>
            </a:extLst>
          </p:cNvPr>
          <p:cNvGrpSpPr/>
          <p:nvPr userDrawn="1"/>
        </p:nvGrpSpPr>
        <p:grpSpPr>
          <a:xfrm>
            <a:off x="0" y="0"/>
            <a:ext cx="12192000" cy="1325562"/>
            <a:chOff x="191911" y="1"/>
            <a:chExt cx="12000088" cy="936978"/>
          </a:xfrm>
          <a:solidFill>
            <a:srgbClr val="3A98ED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6B68FE7-7E52-8749-91D2-456C98020D61}"/>
                </a:ext>
              </a:extLst>
            </p:cNvPr>
            <p:cNvSpPr/>
            <p:nvPr userDrawn="1"/>
          </p:nvSpPr>
          <p:spPr>
            <a:xfrm>
              <a:off x="666044" y="1"/>
              <a:ext cx="11525955" cy="936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" name="平行四邊形 9">
              <a:extLst>
                <a:ext uri="{FF2B5EF4-FFF2-40B4-BE49-F238E27FC236}">
                  <a16:creationId xmlns:a16="http://schemas.microsoft.com/office/drawing/2014/main" id="{3CAC1546-3E55-8649-ABCA-F0F0EA9F3EA3}"/>
                </a:ext>
              </a:extLst>
            </p:cNvPr>
            <p:cNvSpPr/>
            <p:nvPr userDrawn="1"/>
          </p:nvSpPr>
          <p:spPr>
            <a:xfrm flipH="1">
              <a:off x="191911" y="1"/>
              <a:ext cx="1526202" cy="936978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1A9C79A-F277-214F-A969-40B49018187F}"/>
              </a:ext>
            </a:extLst>
          </p:cNvPr>
          <p:cNvSpPr/>
          <p:nvPr userDrawn="1"/>
        </p:nvSpPr>
        <p:spPr>
          <a:xfrm>
            <a:off x="1140178" y="0"/>
            <a:ext cx="11051822" cy="1690688"/>
          </a:xfrm>
          <a:prstGeom prst="rect">
            <a:avLst/>
          </a:prstGeom>
          <a:solidFill>
            <a:srgbClr val="3A9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平行四邊形 15">
            <a:extLst>
              <a:ext uri="{FF2B5EF4-FFF2-40B4-BE49-F238E27FC236}">
                <a16:creationId xmlns:a16="http://schemas.microsoft.com/office/drawing/2014/main" id="{3EE2CF2F-E23D-8E44-9BFB-BDA5A7922B2F}"/>
              </a:ext>
            </a:extLst>
          </p:cNvPr>
          <p:cNvSpPr/>
          <p:nvPr userDrawn="1"/>
        </p:nvSpPr>
        <p:spPr>
          <a:xfrm flipH="1">
            <a:off x="303964" y="0"/>
            <a:ext cx="1603130" cy="1690688"/>
          </a:xfrm>
          <a:prstGeom prst="parallelogram">
            <a:avLst/>
          </a:prstGeom>
          <a:solidFill>
            <a:srgbClr val="154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67CCAB-F6D3-5747-AF00-87064C69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D363C-4EB7-6D4D-8B01-DC970F11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341" y="274196"/>
            <a:ext cx="932744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8ECE8EE-7563-E14E-ABC6-1A6FC5B79C7E}"/>
              </a:ext>
            </a:extLst>
          </p:cNvPr>
          <p:cNvGrpSpPr/>
          <p:nvPr userDrawn="1"/>
        </p:nvGrpSpPr>
        <p:grpSpPr>
          <a:xfrm>
            <a:off x="152401" y="6583804"/>
            <a:ext cx="4760802" cy="215444"/>
            <a:chOff x="3386667" y="6230866"/>
            <a:chExt cx="6084711" cy="27535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73CA500-9605-0B4E-A54D-8FAF57B1B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EF08126-32A9-E64B-8796-E72A302FACC2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69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3CCED-C764-1240-8DA3-058E9BE65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10391E-660B-E641-8A44-3CC685384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F3DF915-2BC6-BF45-A310-9E678D8E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518585" cy="1325563"/>
          </a:xfrm>
        </p:spPr>
        <p:txBody>
          <a:bodyPr/>
          <a:lstStyle>
            <a:lvl1pPr>
              <a:defRPr>
                <a:solidFill>
                  <a:srgbClr val="154D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E40D19-4F7F-614C-85B4-2506311DDFA6}"/>
              </a:ext>
            </a:extLst>
          </p:cNvPr>
          <p:cNvGrpSpPr/>
          <p:nvPr userDrawn="1"/>
        </p:nvGrpSpPr>
        <p:grpSpPr>
          <a:xfrm>
            <a:off x="152401" y="6583804"/>
            <a:ext cx="4760802" cy="215444"/>
            <a:chOff x="3386667" y="6230866"/>
            <a:chExt cx="6084711" cy="27535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D0DB78A-DCE4-C343-92A1-5CC2FB877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0D66C13-C731-5D49-A71F-18E24C673DA9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  <p:sp>
        <p:nvSpPr>
          <p:cNvPr id="18" name="三角形 17">
            <a:extLst>
              <a:ext uri="{FF2B5EF4-FFF2-40B4-BE49-F238E27FC236}">
                <a16:creationId xmlns:a16="http://schemas.microsoft.com/office/drawing/2014/main" id="{FE70A67D-AEC3-004B-A75E-0820D7DA855F}"/>
              </a:ext>
            </a:extLst>
          </p:cNvPr>
          <p:cNvSpPr/>
          <p:nvPr userDrawn="1"/>
        </p:nvSpPr>
        <p:spPr>
          <a:xfrm rot="5400000">
            <a:off x="-323796" y="626652"/>
            <a:ext cx="1409425" cy="9085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59C21912-7AC2-C849-8355-046B7DBD1073}"/>
              </a:ext>
            </a:extLst>
          </p:cNvPr>
          <p:cNvSpPr/>
          <p:nvPr userDrawn="1"/>
        </p:nvSpPr>
        <p:spPr>
          <a:xfrm rot="5400000">
            <a:off x="-323797" y="209919"/>
            <a:ext cx="1409425" cy="908595"/>
          </a:xfrm>
          <a:prstGeom prst="triangle">
            <a:avLst/>
          </a:prstGeom>
          <a:noFill/>
          <a:ln>
            <a:solidFill>
              <a:srgbClr val="3A9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74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6EA6EA-EDC4-7D4F-8839-D0C0C2F9D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00" y="0"/>
            <a:ext cx="11874500" cy="685800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5F31DAB-DE70-1B43-99C4-0BCF44E79286}"/>
              </a:ext>
            </a:extLst>
          </p:cNvPr>
          <p:cNvGrpSpPr/>
          <p:nvPr userDrawn="1"/>
        </p:nvGrpSpPr>
        <p:grpSpPr>
          <a:xfrm>
            <a:off x="152401" y="6583804"/>
            <a:ext cx="4760802" cy="215444"/>
            <a:chOff x="3386667" y="6230866"/>
            <a:chExt cx="6084711" cy="27535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88A806F-E624-C04A-844F-BFFCD72DD7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3CBCC65-11E9-A54C-9951-6599F08B1D78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BDCF9E-B90C-4BC8-9FE9-CF31F999E0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25694" y="2980531"/>
            <a:ext cx="1492250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/>
              <a:t>姓名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4D5B9D-7588-4288-9518-17FE4660C6CC}"/>
              </a:ext>
            </a:extLst>
          </p:cNvPr>
          <p:cNvSpPr txBox="1"/>
          <p:nvPr userDrawn="1"/>
        </p:nvSpPr>
        <p:spPr>
          <a:xfrm>
            <a:off x="8125694" y="3245946"/>
            <a:ext cx="337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財團法人人工智慧科技基金會</a:t>
            </a:r>
            <a:endParaRPr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F8BC2D71-18CE-4F83-AE15-8274E593117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25694" y="3588994"/>
            <a:ext cx="1492250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/>
              <a:t>部門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4F78D5-EA91-4EB0-864A-C14003782A30}"/>
              </a:ext>
            </a:extLst>
          </p:cNvPr>
          <p:cNvSpPr txBox="1"/>
          <p:nvPr userDrawn="1"/>
        </p:nvSpPr>
        <p:spPr>
          <a:xfrm>
            <a:off x="8125694" y="3880693"/>
            <a:ext cx="51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Tel: </a:t>
            </a:r>
            <a:endParaRPr lang="zh-TW" altLang="en-US" dirty="0"/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3F9582D2-FFB9-4283-BCAD-5DEE14431E1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528260" y="3906571"/>
            <a:ext cx="1849316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02-XXXX-XXXX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220CDE-5B01-4A54-90EC-F15FC4431EAA}"/>
              </a:ext>
            </a:extLst>
          </p:cNvPr>
          <p:cNvSpPr txBox="1"/>
          <p:nvPr userDrawn="1"/>
        </p:nvSpPr>
        <p:spPr>
          <a:xfrm>
            <a:off x="10337439" y="3887540"/>
            <a:ext cx="35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endParaRPr lang="zh-TW" altLang="en-US" dirty="0"/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10CEBF01-27C7-4C3B-AA3B-C90D1740AB6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27450" y="3900950"/>
            <a:ext cx="715257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TW" altLang="en-US" dirty="0"/>
              <a:t>分機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02C937-6358-4923-AA7D-C3E103CD2709}"/>
              </a:ext>
            </a:extLst>
          </p:cNvPr>
          <p:cNvSpPr txBox="1"/>
          <p:nvPr userDrawn="1"/>
        </p:nvSpPr>
        <p:spPr>
          <a:xfrm>
            <a:off x="8125694" y="4190734"/>
            <a:ext cx="96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Mobile: </a:t>
            </a:r>
            <a:endParaRPr lang="zh-TW" altLang="en-US" dirty="0"/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FDEB9C59-7623-48E3-A537-7990509E036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15634" y="4224692"/>
            <a:ext cx="1849316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09XX-XXX-XXX 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95B1897-1A78-444B-B007-C4894E93BE93}"/>
              </a:ext>
            </a:extLst>
          </p:cNvPr>
          <p:cNvSpPr txBox="1"/>
          <p:nvPr userDrawn="1"/>
        </p:nvSpPr>
        <p:spPr>
          <a:xfrm>
            <a:off x="8125694" y="4511256"/>
            <a:ext cx="79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Email:</a:t>
            </a:r>
            <a:endParaRPr lang="zh-TW" altLang="en-US" dirty="0"/>
          </a:p>
        </p:txBody>
      </p:sp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id="{152B9CE5-47EE-4999-A8E5-5C4CC49E96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836511" y="4531500"/>
            <a:ext cx="1849316" cy="28416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TW" dirty="0"/>
              <a:t>Email@aif.tw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70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6EA6EA-EDC4-7D4F-8839-D0C0C2F9D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00" y="0"/>
            <a:ext cx="11874500" cy="685800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5F31DAB-DE70-1B43-99C4-0BCF44E79286}"/>
              </a:ext>
            </a:extLst>
          </p:cNvPr>
          <p:cNvGrpSpPr/>
          <p:nvPr userDrawn="1"/>
        </p:nvGrpSpPr>
        <p:grpSpPr>
          <a:xfrm>
            <a:off x="152401" y="6583804"/>
            <a:ext cx="4760802" cy="215444"/>
            <a:chOff x="3386667" y="6230866"/>
            <a:chExt cx="6084711" cy="27535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88A806F-E624-C04A-844F-BFFCD72DD7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3CBCC65-11E9-A54C-9951-6599F08B1D78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  <p:sp>
        <p:nvSpPr>
          <p:cNvPr id="10" name="標題 1">
            <a:extLst>
              <a:ext uri="{FF2B5EF4-FFF2-40B4-BE49-F238E27FC236}">
                <a16:creationId xmlns:a16="http://schemas.microsoft.com/office/drawing/2014/main" id="{90D347D0-C956-224A-A851-B855F7F44E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06511"/>
            <a:ext cx="5264150" cy="1444978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35326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E0206B-1BFD-E744-BA04-C5668624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D7036D-E712-1846-AAE6-1AF0FEC0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E236ED-D9E4-3143-A7B5-559752205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539B4C-F5F3-F243-8DD8-4FABAEC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6994ADD-A191-1A46-A32E-EC7510224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C9510BE-F808-1947-87A9-0009331F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493679E-EA46-A14F-86BA-7238BDA5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F575F5-7F05-FE43-83EE-84767B62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8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6A947-48CE-7046-8CE3-01E2FEAA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3BB392E-9E6C-498E-8533-633A0DF0B8F3}"/>
              </a:ext>
            </a:extLst>
          </p:cNvPr>
          <p:cNvGrpSpPr/>
          <p:nvPr userDrawn="1"/>
        </p:nvGrpSpPr>
        <p:grpSpPr>
          <a:xfrm>
            <a:off x="152401" y="6583804"/>
            <a:ext cx="4760802" cy="215444"/>
            <a:chOff x="3386667" y="6230866"/>
            <a:chExt cx="6084711" cy="27535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5F1BCB0-8B0D-4D80-8EF0-7D10AC7EF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6667" y="6250725"/>
              <a:ext cx="1712534" cy="208065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D1AF1FE-BDF8-4BF0-ADF4-D9495460D6F3}"/>
                </a:ext>
              </a:extLst>
            </p:cNvPr>
            <p:cNvSpPr txBox="1"/>
            <p:nvPr userDrawn="1"/>
          </p:nvSpPr>
          <p:spPr>
            <a:xfrm>
              <a:off x="4996746" y="6230866"/>
              <a:ext cx="4474632" cy="27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｜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copyright©2020 </a:t>
              </a:r>
              <a:r>
                <a:rPr kumimoji="1" lang="zh-TW" altLang="en-US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財團法人人工智慧科技基金會 </a:t>
              </a:r>
              <a:r>
                <a:rPr kumimoji="1" lang="en-US" altLang="zh-TW" sz="800" b="0" i="0" dirty="0">
                  <a:solidFill>
                    <a:schemeClr val="bg2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all rights 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2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80C56CD-F896-D74E-9527-079AB2A8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4E9AB-4CCA-6348-A447-C25476C8E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3C7E4A-F352-FD4A-9471-029F6612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EB7551-10D6-8744-B878-AE7333C1F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BCAC3C-B5D3-FA47-B977-D93AD0E7C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BBC54-20FD-A04B-AF5B-AF7F99AF1D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604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61" r:id="rId6"/>
    <p:sldLayoutId id="2147483655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ological_neuron_model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sumanthrb.com/ml/perceptr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3liCbRZPrZA?feature=oembed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www.youtube.com/watch?v=3liCbRZPrZA&amp;ab_channel=udipro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@chih.sheng.huang821/%E6%A9%9F%E5%99%A8%E5%AD%B8%E7%BF%92-%E7%A5%9E%E7%B6%93%E7%B6%B2%E8%B7%AF-%E5%A4%9A%E5%B1%A4%E6%84%9F%E7%9F%A5%E6%A9%9F-multilayer-perceptron-mlp-%E9%81%8B%E4%BD%9C%E6%96%B9%E5%BC%8F-f0e108e8b9af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hyperlink" Target="https://medium.com/@chih.sheng.huang821/%E6%A9%9F%E5%99%A8%E5%AD%B8%E7%BF%92-%E7%A5%9E%E7%B6%93%E7%B6%B2%E8%B7%AF-%E5%A4%9A%E5%B1%A4%E6%84%9F%E7%9F%A5%E6%A9%9F-multilayer-perceptron-mlp-%E9%81%8B%E4%BD%9C%E6%96%B9%E5%BC%8F-f0e108e8b9a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%E5%AD%B8%E7%BF%92-%E7%A5%9E%E7%B6%93%E7%B6%B2%E8%B7%AF-%E5%A4%9A%E5%B1%A4%E6%84%9F%E7%9F%A5%E6%A9%9F-multilayer-perceptron-mlp-%E9%81%8B%E4%BD%9C%E6%96%B9%E5%BC%8F-f0e108e8b9af" TargetMode="External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%E5%AD%B8%E7%BF%92-%E7%A5%9E%E7%B6%93%E7%B6%B2%E8%B7%AF-%E5%A4%9A%E5%B1%A4%E6%84%9F%E7%9F%A5%E6%A9%9F-multilayer-perceptron-mlp-%E9%81%8B%E4%BD%9C%E6%96%B9%E5%BC%8F-f0e108e8b9af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4-03-NN-Manifolds-Topology/#fn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4-03-NN-Manifolds-Topology/#fn2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colah.github.io/posts/2014-03-NN-Manifolds-Topology/#fn2" TargetMode="External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hyperlink" Target="https://zh.wikipedia.org/wiki/%E6%96%9C%E7%8E%87" TargetMode="External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IFrontiers/jeff-dean-trends-and-developments-in-deep-learning-research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um.com/ai-academy-taiwan/back-propagation-3946e8ed8c55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VgtINZIT4&amp;ab_channel=AISyndicate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speech.ee.ntu.edu.tw/~tlkagk/index.html" TargetMode="External"/><Relationship Id="rId3" Type="http://schemas.openxmlformats.org/officeDocument/2006/relationships/hyperlink" Target="https://search.books.com.tw/search/query/key/Ian+Goodfellow/adv_author/1/" TargetMode="External"/><Relationship Id="rId7" Type="http://schemas.openxmlformats.org/officeDocument/2006/relationships/hyperlink" Target="https://www.youtube.com/channel/UC2ggjtuuWvxrHHHiaDH1dlQ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jpg"/><Relationship Id="rId11" Type="http://schemas.openxmlformats.org/officeDocument/2006/relationships/image" Target="../media/image129.jpg"/><Relationship Id="rId5" Type="http://schemas.openxmlformats.org/officeDocument/2006/relationships/hyperlink" Target="https://search.books.com.tw/search/query/key/Aaron+Courville/adv_author/1/" TargetMode="External"/><Relationship Id="rId10" Type="http://schemas.openxmlformats.org/officeDocument/2006/relationships/hyperlink" Target="https://www.csie.ntu.edu.tw/~htlin/" TargetMode="External"/><Relationship Id="rId4" Type="http://schemas.openxmlformats.org/officeDocument/2006/relationships/hyperlink" Target="https://search.books.com.tw/search/query/key/Yoshua+Bengio/adv_author/1/" TargetMode="External"/><Relationship Id="rId9" Type="http://schemas.openxmlformats.org/officeDocument/2006/relationships/hyperlink" Target="https://www.youtube.com/user/hsuantien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Biological_neuron_model" TargetMode="External"/><Relationship Id="rId4" Type="http://schemas.openxmlformats.org/officeDocument/2006/relationships/hyperlink" Target="http://sumanthrb.com/ml/perceptr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CA77561-FA9D-495F-BB56-A474E492A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1" y="1178808"/>
            <a:ext cx="6325346" cy="2387600"/>
          </a:xfrm>
        </p:spPr>
        <p:txBody>
          <a:bodyPr>
            <a:normAutofit/>
          </a:bodyPr>
          <a:lstStyle/>
          <a:p>
            <a:r>
              <a:rPr lang="zh-TW" altLang="en-US" dirty="0"/>
              <a:t>深度學習理論概念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370C323A-0699-4EDC-B5B0-86E8EE285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Deep Learning Basics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DDFFA28-BBCE-4856-9CF9-7332F246D0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TW" dirty="0"/>
              <a:t>2020/12/29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C05F76-B7B5-9641-9B2C-CEADEF16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417" y="4755717"/>
            <a:ext cx="2383583" cy="13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</a:t>
            </a:r>
            <a:r>
              <a:rPr lang="en-US" altLang="zh-TW" dirty="0"/>
              <a:t> (MLP)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23A273-9EA2-754F-8102-B9D40222E0C2}"/>
              </a:ext>
            </a:extLst>
          </p:cNvPr>
          <p:cNvSpPr/>
          <p:nvPr/>
        </p:nvSpPr>
        <p:spPr>
          <a:xfrm>
            <a:off x="124104" y="6260639"/>
            <a:ext cx="8494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dirty="0"/>
              <a:t>Resource: </a:t>
            </a:r>
            <a:r>
              <a:rPr lang="en" altLang="zh-TW" sz="1500" dirty="0">
                <a:hlinkClick r:id="rId2"/>
              </a:rPr>
              <a:t>http://sumanthrb.com/ml/perceptron/</a:t>
            </a:r>
            <a:r>
              <a:rPr lang="en" altLang="zh-TW" sz="1500" dirty="0"/>
              <a:t>, </a:t>
            </a:r>
            <a:r>
              <a:rPr lang="en" altLang="zh-TW" sz="1500" dirty="0">
                <a:hlinkClick r:id="rId3"/>
              </a:rPr>
              <a:t>https://</a:t>
            </a:r>
            <a:r>
              <a:rPr lang="en" altLang="zh-TW" sz="1500" dirty="0" err="1">
                <a:hlinkClick r:id="rId3"/>
              </a:rPr>
              <a:t>en.wikipedia.org</a:t>
            </a:r>
            <a:r>
              <a:rPr lang="en" altLang="zh-TW" sz="1500" dirty="0">
                <a:hlinkClick r:id="rId3"/>
              </a:rPr>
              <a:t>/wiki/</a:t>
            </a:r>
            <a:r>
              <a:rPr lang="en" altLang="zh-TW" sz="1500" dirty="0" err="1">
                <a:hlinkClick r:id="rId3"/>
              </a:rPr>
              <a:t>Biological_neuron_model</a:t>
            </a:r>
            <a:endParaRPr lang="zh-TW" altLang="en-US" sz="15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4F5E0EA-E091-D84F-8C5D-DA9B54AEEADF}"/>
              </a:ext>
            </a:extLst>
          </p:cNvPr>
          <p:cNvGrpSpPr/>
          <p:nvPr/>
        </p:nvGrpSpPr>
        <p:grpSpPr>
          <a:xfrm>
            <a:off x="299572" y="2090063"/>
            <a:ext cx="4991374" cy="3476830"/>
            <a:chOff x="326466" y="1548166"/>
            <a:chExt cx="4991374" cy="347683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E7242F9-9C66-FC42-A54F-1F7CE54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466" y="2401325"/>
              <a:ext cx="4991374" cy="2623671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5C880ED-4CF1-3C4D-ACB3-8E2B40263C55}"/>
                </a:ext>
              </a:extLst>
            </p:cNvPr>
            <p:cNvSpPr txBox="1"/>
            <p:nvPr/>
          </p:nvSpPr>
          <p:spPr>
            <a:xfrm>
              <a:off x="1968783" y="1548166"/>
              <a:ext cx="24025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300" b="1" dirty="0"/>
                <a:t>Biological Neuron</a:t>
              </a:r>
              <a:endParaRPr kumimoji="1" lang="zh-TW" altLang="en-US" sz="2300" b="1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192659-22D6-7C49-8FED-A53CB8CEF823}"/>
              </a:ext>
            </a:extLst>
          </p:cNvPr>
          <p:cNvSpPr txBox="1"/>
          <p:nvPr/>
        </p:nvSpPr>
        <p:spPr>
          <a:xfrm>
            <a:off x="4335464" y="1379915"/>
            <a:ext cx="418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以數學模型模擬</a:t>
            </a:r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神經元的運作方式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24A2E29-2A3E-ED4D-B88B-7EC059C68151}"/>
              </a:ext>
            </a:extLst>
          </p:cNvPr>
          <p:cNvGrpSpPr/>
          <p:nvPr/>
        </p:nvGrpSpPr>
        <p:grpSpPr>
          <a:xfrm>
            <a:off x="5525994" y="1924684"/>
            <a:ext cx="6666006" cy="4180502"/>
            <a:chOff x="5525994" y="1924684"/>
            <a:chExt cx="6666006" cy="418050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41C6B69B-7157-F34D-8E96-5E251FA8B243}"/>
                </a:ext>
              </a:extLst>
            </p:cNvPr>
            <p:cNvGrpSpPr/>
            <p:nvPr/>
          </p:nvGrpSpPr>
          <p:grpSpPr>
            <a:xfrm>
              <a:off x="5525994" y="1924684"/>
              <a:ext cx="6666006" cy="4180502"/>
              <a:chOff x="5525994" y="1548166"/>
              <a:chExt cx="6666006" cy="4180502"/>
            </a:xfrm>
          </p:grpSpPr>
          <p:pic>
            <p:nvPicPr>
              <p:cNvPr id="12" name="圖片 11" descr="一張含有 螢幕擷取畫面, 時鐘 的圖片&#10;&#10;自動產生的描述">
                <a:extLst>
                  <a:ext uri="{FF2B5EF4-FFF2-40B4-BE49-F238E27FC236}">
                    <a16:creationId xmlns:a16="http://schemas.microsoft.com/office/drawing/2014/main" id="{D2F86E8D-6447-A748-8403-EFA8811C2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5994" y="1697654"/>
                <a:ext cx="6666006" cy="4031014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831DEE7-AD85-414A-A07D-BD8B4E9944F3}"/>
                  </a:ext>
                </a:extLst>
              </p:cNvPr>
              <p:cNvSpPr txBox="1"/>
              <p:nvPr/>
            </p:nvSpPr>
            <p:spPr>
              <a:xfrm>
                <a:off x="7342150" y="1548166"/>
                <a:ext cx="30893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300" b="1" dirty="0"/>
                  <a:t>Single Layer Perceptron</a:t>
                </a:r>
                <a:endParaRPr kumimoji="1" lang="zh-TW" altLang="en-US" sz="23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DDC1C092-BE6F-464B-924F-6FC0584FF763}"/>
                    </a:ext>
                  </a:extLst>
                </p:cNvPr>
                <p:cNvSpPr txBox="1"/>
                <p:nvPr/>
              </p:nvSpPr>
              <p:spPr>
                <a:xfrm>
                  <a:off x="7297271" y="5339585"/>
                  <a:ext cx="3564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DDC1C092-BE6F-464B-924F-6FC0584FF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271" y="5339585"/>
                  <a:ext cx="35645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68" r="-1779" b="-36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F3C8EDF7-2816-9747-93AE-789D68046558}"/>
                    </a:ext>
                  </a:extLst>
                </p:cNvPr>
                <p:cNvSpPr/>
                <p:nvPr/>
              </p:nvSpPr>
              <p:spPr>
                <a:xfrm>
                  <a:off x="9923931" y="3487271"/>
                  <a:ext cx="788894" cy="824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F3C8EDF7-2816-9747-93AE-789D680465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931" y="3487271"/>
                  <a:ext cx="788894" cy="82475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10A28D4-4B5E-FC43-A060-0B46397F11E8}"/>
              </a:ext>
            </a:extLst>
          </p:cNvPr>
          <p:cNvSpPr txBox="1"/>
          <p:nvPr/>
        </p:nvSpPr>
        <p:spPr>
          <a:xfrm>
            <a:off x="11698942" y="6488668"/>
            <a:ext cx="4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8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</a:t>
            </a:r>
            <a:r>
              <a:rPr lang="en-US" altLang="zh-TW" dirty="0"/>
              <a:t> (MLP)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1FB9C11-A588-5044-9A3D-7BC0F9D1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94" y="1809525"/>
            <a:ext cx="5342966" cy="227076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8DBFE9D-D369-EB4D-A2DA-77D3183EE65E}"/>
              </a:ext>
            </a:extLst>
          </p:cNvPr>
          <p:cNvSpPr txBox="1"/>
          <p:nvPr/>
        </p:nvSpPr>
        <p:spPr>
          <a:xfrm>
            <a:off x="1018525" y="2709789"/>
            <a:ext cx="34279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Many Biological Neurons: </a:t>
            </a:r>
            <a:endParaRPr kumimoji="1" lang="zh-TW" altLang="en-US" sz="23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6C33E4F-ABD2-AD47-8EC2-2A1E16B16A30}"/>
              </a:ext>
            </a:extLst>
          </p:cNvPr>
          <p:cNvSpPr txBox="1"/>
          <p:nvPr/>
        </p:nvSpPr>
        <p:spPr>
          <a:xfrm>
            <a:off x="1187829" y="5294987"/>
            <a:ext cx="308936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Multilayer Perceptron:</a:t>
            </a:r>
            <a:endParaRPr kumimoji="1" lang="zh-TW" altLang="en-US" sz="23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4904D5A-C4D1-2948-A7DF-57B332C7F2A3}"/>
              </a:ext>
            </a:extLst>
          </p:cNvPr>
          <p:cNvSpPr txBox="1"/>
          <p:nvPr/>
        </p:nvSpPr>
        <p:spPr>
          <a:xfrm>
            <a:off x="835215" y="1470128"/>
            <a:ext cx="21560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500" dirty="0"/>
              <a:t>Intuitively…</a:t>
            </a:r>
            <a:endParaRPr kumimoji="1" lang="zh-TW" altLang="en-US" sz="2500" dirty="0"/>
          </a:p>
        </p:txBody>
      </p:sp>
      <p:pic>
        <p:nvPicPr>
          <p:cNvPr id="6" name="圖片 5" descr="一張含有 時鐘 的圖片&#10;&#10;自動產生的描述">
            <a:extLst>
              <a:ext uri="{FF2B5EF4-FFF2-40B4-BE49-F238E27FC236}">
                <a16:creationId xmlns:a16="http://schemas.microsoft.com/office/drawing/2014/main" id="{38D36085-0E4C-CC4E-BB4A-016247D0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41" y="4490373"/>
            <a:ext cx="5790272" cy="181787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65567F-7DCB-7841-B8BE-9D683D98B04D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995A55-A0D5-9F44-A956-ED4B3375C136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60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</a:t>
            </a:r>
            <a:r>
              <a:rPr lang="en-US" altLang="zh-TW" dirty="0"/>
              <a:t> (MLP)</a:t>
            </a:r>
            <a:endParaRPr lang="zh-TW" altLang="en-US" dirty="0"/>
          </a:p>
        </p:txBody>
      </p:sp>
      <p:pic>
        <p:nvPicPr>
          <p:cNvPr id="6" name="圖片 5" descr="一張含有 文字, 標誌 的圖片&#10;&#10;自動產生的描述">
            <a:extLst>
              <a:ext uri="{FF2B5EF4-FFF2-40B4-BE49-F238E27FC236}">
                <a16:creationId xmlns:a16="http://schemas.microsoft.com/office/drawing/2014/main" id="{86CE4591-2D3F-2F4D-B8A5-CE21E95A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49" y="1257939"/>
            <a:ext cx="7229102" cy="50027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8740B6-FDF3-2242-9D49-873ACB7D142E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CB6AEA-AE53-0C42-B913-F00AFF06CD79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1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神經元運作方式</a:t>
            </a:r>
          </a:p>
        </p:txBody>
      </p:sp>
      <p:pic>
        <p:nvPicPr>
          <p:cNvPr id="16" name="圖片 15" descr="一張含有 時鐘, 物件 的圖片&#10;&#10;自動產生的描述">
            <a:extLst>
              <a:ext uri="{FF2B5EF4-FFF2-40B4-BE49-F238E27FC236}">
                <a16:creationId xmlns:a16="http://schemas.microsoft.com/office/drawing/2014/main" id="{414EA55C-431C-4F48-8F18-6FAD68CE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0" y="1642968"/>
            <a:ext cx="6850607" cy="335014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FC319A2C-79F0-C94D-AEA1-000533511E43}"/>
              </a:ext>
            </a:extLst>
          </p:cNvPr>
          <p:cNvGrpSpPr/>
          <p:nvPr/>
        </p:nvGrpSpPr>
        <p:grpSpPr>
          <a:xfrm>
            <a:off x="7377577" y="1399704"/>
            <a:ext cx="3979208" cy="1918334"/>
            <a:chOff x="7377577" y="1399704"/>
            <a:chExt cx="3979208" cy="1918334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74F8A6-216C-A74D-AD36-0F134ECD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095" y="1948001"/>
              <a:ext cx="3602690" cy="1370037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23FD250-9069-3C46-B44D-C702E65BCFF7}"/>
                </a:ext>
              </a:extLst>
            </p:cNvPr>
            <p:cNvSpPr txBox="1"/>
            <p:nvPr/>
          </p:nvSpPr>
          <p:spPr>
            <a:xfrm>
              <a:off x="7440834" y="1399704"/>
              <a:ext cx="1900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b="1" dirty="0"/>
                <a:t>多項式表示式：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1993E43-EFA3-5245-A070-C754B0202B39}"/>
                </a:ext>
              </a:extLst>
            </p:cNvPr>
            <p:cNvSpPr txBox="1"/>
            <p:nvPr/>
          </p:nvSpPr>
          <p:spPr>
            <a:xfrm>
              <a:off x="7377577" y="1924918"/>
              <a:ext cx="37651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300" dirty="0"/>
                <a:t>1.</a:t>
              </a:r>
              <a:endParaRPr kumimoji="1" lang="zh-TW" altLang="en-US" sz="23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DEEEBA6-EF68-994B-9CAF-641C9D5F72DC}"/>
                </a:ext>
              </a:extLst>
            </p:cNvPr>
            <p:cNvSpPr txBox="1"/>
            <p:nvPr/>
          </p:nvSpPr>
          <p:spPr>
            <a:xfrm>
              <a:off x="7377577" y="2871762"/>
              <a:ext cx="37651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300" dirty="0"/>
                <a:t>2.</a:t>
              </a:r>
              <a:endParaRPr kumimoji="1" lang="zh-TW" altLang="en-US" sz="23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199A95-5948-F741-A854-410AA2A7803B}"/>
                  </a:ext>
                </a:extLst>
              </p:cNvPr>
              <p:cNvSpPr txBox="1"/>
              <p:nvPr/>
            </p:nvSpPr>
            <p:spPr>
              <a:xfrm>
                <a:off x="7879097" y="3940073"/>
                <a:ext cx="3477688" cy="1825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TW" sz="23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3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TW" sz="23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199A95-5948-F741-A854-410AA2A78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097" y="3940073"/>
                <a:ext cx="3477688" cy="1825243"/>
              </a:xfrm>
              <a:prstGeom prst="rect">
                <a:avLst/>
              </a:prstGeom>
              <a:blipFill>
                <a:blip r:embed="rId4"/>
                <a:stretch>
                  <a:fillRect b="-41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>
            <a:extLst>
              <a:ext uri="{FF2B5EF4-FFF2-40B4-BE49-F238E27FC236}">
                <a16:creationId xmlns:a16="http://schemas.microsoft.com/office/drawing/2014/main" id="{D25CACDF-90BB-D24F-8B1E-9460980FD650}"/>
              </a:ext>
            </a:extLst>
          </p:cNvPr>
          <p:cNvSpPr txBox="1"/>
          <p:nvPr/>
        </p:nvSpPr>
        <p:spPr>
          <a:xfrm>
            <a:off x="7565836" y="3539963"/>
            <a:ext cx="159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/>
              <a:t>矩陣表示式：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5DDF7A0-DDCE-3C42-8212-31331D5F6632}"/>
                  </a:ext>
                </a:extLst>
              </p:cNvPr>
              <p:cNvSpPr txBox="1"/>
              <p:nvPr/>
            </p:nvSpPr>
            <p:spPr>
              <a:xfrm>
                <a:off x="726998" y="5411373"/>
                <a:ext cx="2539028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300" dirty="0">
                    <a:latin typeface="Cambria Math" panose="02040503050406030204" pitchFamily="18" charset="0"/>
                  </a:rPr>
                  <a:t>Activation function: </a:t>
                </a:r>
                <a:endParaRPr kumimoji="1" lang="en-US" altLang="zh-TW" sz="23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3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Linear</m:t>
                      </m:r>
                      <m:r>
                        <a:rPr kumimoji="1" lang="en-US" altLang="zh-TW" sz="23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5DDF7A0-DDCE-3C42-8212-31331D5F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98" y="5411373"/>
                <a:ext cx="2539028" cy="707886"/>
              </a:xfrm>
              <a:prstGeom prst="rect">
                <a:avLst/>
              </a:prstGeom>
              <a:blipFill>
                <a:blip r:embed="rId5"/>
                <a:stretch>
                  <a:fillRect l="-6468" t="-10526" r="-5970" b="-175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 descr="一張含有 文字, 地圖 的圖片&#10;&#10;自動產生的描述">
            <a:extLst>
              <a:ext uri="{FF2B5EF4-FFF2-40B4-BE49-F238E27FC236}">
                <a16:creationId xmlns:a16="http://schemas.microsoft.com/office/drawing/2014/main" id="{E28D7D6E-BF78-1B41-AF2F-8A5AEFAF5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443" y="4943832"/>
            <a:ext cx="1840124" cy="164296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7815751-E22A-C34A-9885-B9D5B32CD68E}"/>
                  </a:ext>
                </a:extLst>
              </p:cNvPr>
              <p:cNvSpPr txBox="1"/>
              <p:nvPr/>
            </p:nvSpPr>
            <p:spPr>
              <a:xfrm>
                <a:off x="3353443" y="4391313"/>
                <a:ext cx="210038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7815751-E22A-C34A-9885-B9D5B32CD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43" y="4391313"/>
                <a:ext cx="2100383" cy="353943"/>
              </a:xfrm>
              <a:prstGeom prst="rect">
                <a:avLst/>
              </a:prstGeom>
              <a:blipFill>
                <a:blip r:embed="rId7"/>
                <a:stretch>
                  <a:fillRect l="-3030" r="-2424" b="-31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D233B653-EB99-E847-9B46-79447D331900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EFCC10-AE48-4647-B23E-85716788E05D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61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</a:p>
        </p:txBody>
      </p:sp>
      <p:pic>
        <p:nvPicPr>
          <p:cNvPr id="10" name="圖片 9" descr="一張含有 時鐘 的圖片&#10;&#10;自動產生的描述">
            <a:extLst>
              <a:ext uri="{FF2B5EF4-FFF2-40B4-BE49-F238E27FC236}">
                <a16:creationId xmlns:a16="http://schemas.microsoft.com/office/drawing/2014/main" id="{32FD968D-FD87-6F40-9A22-97C91603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7" y="1545432"/>
            <a:ext cx="6690176" cy="453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6AC786F-020B-154A-B3FD-1B0180EA97C3}"/>
                  </a:ext>
                </a:extLst>
              </p:cNvPr>
              <p:cNvSpPr txBox="1"/>
              <p:nvPr/>
            </p:nvSpPr>
            <p:spPr>
              <a:xfrm>
                <a:off x="7162993" y="2063354"/>
                <a:ext cx="2671483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6AC786F-020B-154A-B3FD-1B0180EA9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93" y="2063354"/>
                <a:ext cx="2671483" cy="35394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5BF2B3-BDD2-F24A-A749-F207B8393899}"/>
              </a:ext>
            </a:extLst>
          </p:cNvPr>
          <p:cNvSpPr txBox="1"/>
          <p:nvPr/>
        </p:nvSpPr>
        <p:spPr>
          <a:xfrm>
            <a:off x="6965576" y="1544691"/>
            <a:ext cx="26714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Input layer: </a:t>
            </a:r>
            <a:endParaRPr kumimoji="1" lang="zh-TW" altLang="en-US" sz="23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2A2555-0AE3-2E49-8A6E-A231B1BB01C1}"/>
              </a:ext>
            </a:extLst>
          </p:cNvPr>
          <p:cNvSpPr txBox="1"/>
          <p:nvPr/>
        </p:nvSpPr>
        <p:spPr>
          <a:xfrm>
            <a:off x="6965575" y="2563087"/>
            <a:ext cx="26714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Hidden layer 1: </a:t>
            </a:r>
            <a:endParaRPr kumimoji="1" lang="zh-TW" alt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A9454FC-40A9-2A4D-897B-B9A7F4A2D1A7}"/>
                  </a:ext>
                </a:extLst>
              </p:cNvPr>
              <p:cNvSpPr txBox="1"/>
              <p:nvPr/>
            </p:nvSpPr>
            <p:spPr>
              <a:xfrm>
                <a:off x="7180923" y="3011185"/>
                <a:ext cx="4285130" cy="1305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−0.1</m:t>
                                    </m:r>
                                  </m:e>
                                  <m:e>
                                    <m:r>
                                      <a:rPr kumimoji="1" lang="en-US" altLang="zh-TW" sz="2300" b="0" i="1" smtClean="0">
                                        <a:latin typeface="Cambria Math" panose="02040503050406030204" pitchFamily="18" charset="0"/>
                                      </a:rPr>
                                      <m:t>−0.2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sup>
                      </m:sSup>
                    </m:oMath>
                  </m:oMathPara>
                </a14:m>
                <a:endParaRPr kumimoji="1" lang="en-US" altLang="zh-TW" sz="2300" i="1" dirty="0">
                  <a:latin typeface="Cambria Math" panose="02040503050406030204" pitchFamily="18" charset="0"/>
                </a:endParaRPr>
              </a:p>
              <a:p>
                <a:endParaRPr kumimoji="1" lang="en-US" altLang="zh-TW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3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TW" sz="23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en-US" altLang="zh-TW" sz="23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A9454FC-40A9-2A4D-897B-B9A7F4A2D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923" y="3011185"/>
                <a:ext cx="4285130" cy="1305294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0D0D088-CBF6-6248-8982-5E586B715705}"/>
                  </a:ext>
                </a:extLst>
              </p:cNvPr>
              <p:cNvSpPr txBox="1"/>
              <p:nvPr/>
            </p:nvSpPr>
            <p:spPr>
              <a:xfrm>
                <a:off x="7406021" y="972571"/>
                <a:ext cx="3784245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0D0D088-CBF6-6248-8982-5E586B715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21" y="972571"/>
                <a:ext cx="3784245" cy="353943"/>
              </a:xfrm>
              <a:prstGeom prst="rect">
                <a:avLst/>
              </a:prstGeom>
              <a:blipFill>
                <a:blip r:embed="rId5"/>
                <a:stretch>
                  <a:fillRect t="-14286" b="-3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309630C1-F609-1549-B342-D303E45D7DA3}"/>
              </a:ext>
            </a:extLst>
          </p:cNvPr>
          <p:cNvSpPr txBox="1"/>
          <p:nvPr/>
        </p:nvSpPr>
        <p:spPr>
          <a:xfrm>
            <a:off x="7035679" y="4570397"/>
            <a:ext cx="26714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Output layer:  </a:t>
            </a:r>
            <a:endParaRPr kumimoji="1" lang="zh-TW" alt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C08D11E-5BDB-824D-84FB-3C85A45234DF}"/>
                  </a:ext>
                </a:extLst>
              </p:cNvPr>
              <p:cNvSpPr txBox="1"/>
              <p:nvPr/>
            </p:nvSpPr>
            <p:spPr>
              <a:xfrm>
                <a:off x="7243482" y="5017043"/>
                <a:ext cx="2590994" cy="93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3×1</m:t>
                          </m:r>
                        </m:sup>
                      </m:sSup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C08D11E-5BDB-824D-84FB-3C85A4523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482" y="5017043"/>
                <a:ext cx="2590994" cy="936025"/>
              </a:xfrm>
              <a:prstGeom prst="rect">
                <a:avLst/>
              </a:prstGeom>
              <a:blipFill>
                <a:blip r:embed="rId6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1B9E036-C117-4841-89DD-AFFEFA861A05}"/>
                  </a:ext>
                </a:extLst>
              </p:cNvPr>
              <p:cNvSpPr txBox="1"/>
              <p:nvPr/>
            </p:nvSpPr>
            <p:spPr>
              <a:xfrm>
                <a:off x="7300137" y="6151723"/>
                <a:ext cx="214256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1B9E036-C117-4841-89DD-AFFEFA86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37" y="6151723"/>
                <a:ext cx="2142566" cy="353943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43D925-7824-4D45-9176-26FEC05D4A8E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DEDD6-3369-1A4E-ACD7-3787A3FFF50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82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</a:p>
        </p:txBody>
      </p:sp>
      <p:pic>
        <p:nvPicPr>
          <p:cNvPr id="10" name="圖片 9" descr="一張含有 時鐘 的圖片&#10;&#10;自動產生的描述">
            <a:extLst>
              <a:ext uri="{FF2B5EF4-FFF2-40B4-BE49-F238E27FC236}">
                <a16:creationId xmlns:a16="http://schemas.microsoft.com/office/drawing/2014/main" id="{32FD968D-FD87-6F40-9A22-97C91603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4" y="1559380"/>
            <a:ext cx="6690176" cy="453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07991F6-7377-DD43-8E3A-C8BAE9A41CB7}"/>
                  </a:ext>
                </a:extLst>
              </p:cNvPr>
              <p:cNvSpPr txBox="1"/>
              <p:nvPr/>
            </p:nvSpPr>
            <p:spPr>
              <a:xfrm>
                <a:off x="7406021" y="1079606"/>
                <a:ext cx="378424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TW" sz="23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07991F6-7377-DD43-8E3A-C8BAE9A4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21" y="1079606"/>
                <a:ext cx="3784245" cy="707886"/>
              </a:xfrm>
              <a:prstGeom prst="rect">
                <a:avLst/>
              </a:prstGeom>
              <a:blipFill>
                <a:blip r:embed="rId3"/>
                <a:stretch>
                  <a:fillRect t="-7018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1461F4F-418E-0A47-AF45-CE21D117FE5B}"/>
              </a:ext>
            </a:extLst>
          </p:cNvPr>
          <p:cNvSpPr txBox="1"/>
          <p:nvPr/>
        </p:nvSpPr>
        <p:spPr>
          <a:xfrm>
            <a:off x="6892748" y="1975225"/>
            <a:ext cx="29493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Hidden layer 1 output: </a:t>
            </a:r>
            <a:endParaRPr kumimoji="1" lang="zh-TW" alt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3DF2B3A-8AB6-2942-9512-4970A7D84F5C}"/>
                  </a:ext>
                </a:extLst>
              </p:cNvPr>
              <p:cNvSpPr/>
              <p:nvPr/>
            </p:nvSpPr>
            <p:spPr>
              <a:xfrm>
                <a:off x="6806299" y="2573686"/>
                <a:ext cx="5330415" cy="559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−0.1</m:t>
                                    </m:r>
                                  </m:e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−0.2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3DF2B3A-8AB6-2942-9512-4970A7D84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99" y="2573686"/>
                <a:ext cx="5330415" cy="559897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016FA2A-8808-584D-9A60-3CC415850E5A}"/>
                  </a:ext>
                </a:extLst>
              </p:cNvPr>
              <p:cNvSpPr/>
              <p:nvPr/>
            </p:nvSpPr>
            <p:spPr>
              <a:xfrm>
                <a:off x="7835402" y="3299337"/>
                <a:ext cx="29254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016FA2A-8808-584D-9A60-3CC415850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02" y="3299337"/>
                <a:ext cx="292548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707BA011-FD8F-B94E-B96C-E502020083D6}"/>
              </a:ext>
            </a:extLst>
          </p:cNvPr>
          <p:cNvSpPr txBox="1"/>
          <p:nvPr/>
        </p:nvSpPr>
        <p:spPr>
          <a:xfrm>
            <a:off x="7031057" y="4057748"/>
            <a:ext cx="18471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300" dirty="0"/>
              <a:t>Output layer: </a:t>
            </a:r>
            <a:endParaRPr kumimoji="1" lang="zh-TW" alt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C8098E0-E7F6-014F-BB1D-D8B895743D01}"/>
                  </a:ext>
                </a:extLst>
              </p:cNvPr>
              <p:cNvSpPr/>
              <p:nvPr/>
            </p:nvSpPr>
            <p:spPr>
              <a:xfrm>
                <a:off x="7406021" y="4416808"/>
                <a:ext cx="4048031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C8098E0-E7F6-014F-BB1D-D8B895743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21" y="4416808"/>
                <a:ext cx="4048031" cy="906210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D6F8B73-8781-2A4F-924C-94B2025D2648}"/>
                  </a:ext>
                </a:extLst>
              </p:cNvPr>
              <p:cNvSpPr/>
              <p:nvPr/>
            </p:nvSpPr>
            <p:spPr>
              <a:xfrm>
                <a:off x="8691695" y="5323018"/>
                <a:ext cx="1105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=0.06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D6F8B73-8781-2A4F-924C-94B2025D2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695" y="5323018"/>
                <a:ext cx="110555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42D90D-9973-4140-B512-7A16EE59DB1F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57E657-BE67-7D45-9415-11D5956B669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31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  <a:r>
              <a:rPr lang="en-US" altLang="zh-TW" dirty="0"/>
              <a:t> – </a:t>
            </a:r>
            <a:r>
              <a:rPr lang="zh-TW" altLang="en-US" dirty="0"/>
              <a:t>小試身手</a:t>
            </a:r>
            <a:r>
              <a:rPr lang="en-US" altLang="zh-TW" dirty="0"/>
              <a:t> 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07991F6-7377-DD43-8E3A-C8BAE9A41CB7}"/>
                  </a:ext>
                </a:extLst>
              </p:cNvPr>
              <p:cNvSpPr txBox="1"/>
              <p:nvPr/>
            </p:nvSpPr>
            <p:spPr>
              <a:xfrm>
                <a:off x="7395559" y="1630494"/>
                <a:ext cx="4140520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sz="2300" b="0" dirty="0"/>
                  <a:t>Hints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zh-TW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TW" sz="23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07991F6-7377-DD43-8E3A-C8BAE9A4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559" y="1630494"/>
                <a:ext cx="4140520" cy="707886"/>
              </a:xfrm>
              <a:prstGeom prst="rect">
                <a:avLst/>
              </a:prstGeom>
              <a:blipFill>
                <a:blip r:embed="rId3"/>
                <a:stretch>
                  <a:fillRect l="-3976" t="-12281" b="-175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B642D90D-9973-4140-B512-7A16EE59DB1F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57E657-BE67-7D45-9415-11D5956B669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16</a:t>
            </a:r>
            <a:endParaRPr kumimoji="1" lang="zh-TW" altLang="en-US" dirty="0"/>
          </a:p>
        </p:txBody>
      </p:sp>
      <p:pic>
        <p:nvPicPr>
          <p:cNvPr id="7" name="圖片 6" descr="一張含有 時鐘 的圖片&#10;&#10;自動產生的描述">
            <a:extLst>
              <a:ext uri="{FF2B5EF4-FFF2-40B4-BE49-F238E27FC236}">
                <a16:creationId xmlns:a16="http://schemas.microsoft.com/office/drawing/2014/main" id="{9B96BAE0-96F6-514D-A621-E8208926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1" y="1599759"/>
            <a:ext cx="6454268" cy="4398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06B46FE-F954-E340-9ECB-2C24A96292E7}"/>
                  </a:ext>
                </a:extLst>
              </p:cNvPr>
              <p:cNvSpPr txBox="1"/>
              <p:nvPr/>
            </p:nvSpPr>
            <p:spPr>
              <a:xfrm>
                <a:off x="7564978" y="2716306"/>
                <a:ext cx="256454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請問</a:t>
                </a:r>
                <a:r>
                  <a:rPr kumimoji="1" lang="en-US" altLang="zh-TW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TW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TW" altLang="en-US" sz="25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是多少？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06B46FE-F954-E340-9ECB-2C24A962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978" y="2716306"/>
                <a:ext cx="2564542" cy="477054"/>
              </a:xfrm>
              <a:prstGeom prst="rect">
                <a:avLst/>
              </a:prstGeom>
              <a:blipFill>
                <a:blip r:embed="rId5"/>
                <a:stretch>
                  <a:fillRect l="-394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</a:p>
        </p:txBody>
      </p:sp>
      <p:pic>
        <p:nvPicPr>
          <p:cNvPr id="11" name="圖片 10" descr="一張含有 時鐘 的圖片&#10;&#10;自動產生的描述">
            <a:extLst>
              <a:ext uri="{FF2B5EF4-FFF2-40B4-BE49-F238E27FC236}">
                <a16:creationId xmlns:a16="http://schemas.microsoft.com/office/drawing/2014/main" id="{A810CB77-0896-1E47-833A-0CF84C4A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4" y="1559380"/>
            <a:ext cx="6690176" cy="453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7718F37-62B8-1A4E-825A-A70D898C9E4F}"/>
                  </a:ext>
                </a:extLst>
              </p:cNvPr>
              <p:cNvSpPr txBox="1"/>
              <p:nvPr/>
            </p:nvSpPr>
            <p:spPr>
              <a:xfrm>
                <a:off x="7378146" y="1603800"/>
                <a:ext cx="309263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300" dirty="0"/>
                  <a:t>Output layer:</a:t>
                </a:r>
                <a:r>
                  <a:rPr kumimoji="1" lang="zh-TW" altLang="en-US" sz="23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zh-TW" sz="2300" i="1">
                        <a:latin typeface="Cambria Math" panose="02040503050406030204" pitchFamily="18" charset="0"/>
                      </a:rPr>
                      <m:t>=−0.3</m:t>
                    </m:r>
                  </m:oMath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7718F37-62B8-1A4E-825A-A70D898C9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146" y="1603800"/>
                <a:ext cx="3092632" cy="446276"/>
              </a:xfrm>
              <a:prstGeom prst="rect">
                <a:avLst/>
              </a:prstGeom>
              <a:blipFill>
                <a:blip r:embed="rId3"/>
                <a:stretch>
                  <a:fillRect l="-2459" t="-8333" b="-30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F93E8B-2913-D245-8DC2-864FBF5899A7}"/>
              </a:ext>
            </a:extLst>
          </p:cNvPr>
          <p:cNvSpPr txBox="1"/>
          <p:nvPr/>
        </p:nvSpPr>
        <p:spPr>
          <a:xfrm>
            <a:off x="7452875" y="3973132"/>
            <a:ext cx="4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/>
              <a:t>分類問題</a:t>
            </a:r>
            <a:r>
              <a:rPr kumimoji="1" lang="zh-TW" altLang="en-US" dirty="0"/>
              <a:t>，決定一個</a:t>
            </a:r>
            <a:r>
              <a:rPr kumimoji="1" lang="en-US" altLang="zh-TW" dirty="0"/>
              <a:t> Threshold </a:t>
            </a:r>
            <a:r>
              <a:rPr kumimoji="1" lang="zh-TW" altLang="en-US" dirty="0"/>
              <a:t>進行分類：</a:t>
            </a:r>
            <a:endParaRPr kumimoji="1"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F4A8B0B-B196-A449-9300-836CFAEF0AC9}"/>
                  </a:ext>
                </a:extLst>
              </p:cNvPr>
              <p:cNvSpPr txBox="1"/>
              <p:nvPr/>
            </p:nvSpPr>
            <p:spPr>
              <a:xfrm>
                <a:off x="7452876" y="2521039"/>
                <a:ext cx="37098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b="1" dirty="0"/>
                  <a:t>迴歸問題</a:t>
                </a:r>
                <a:r>
                  <a:rPr kumimoji="1" lang="zh-TW" altLang="en-US" dirty="0"/>
                  <a:t>，直接將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/>
                  <a:t>作為預測值：</a:t>
                </a:r>
                <a:endParaRPr kumimoji="1"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明天股價跌</a:t>
                </a:r>
                <a:r>
                  <a:rPr kumimoji="1" lang="en-US" altLang="zh-TW" dirty="0"/>
                  <a:t> 0.3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房價降了</a:t>
                </a:r>
                <a:r>
                  <a:rPr kumimoji="1" lang="en-US" altLang="zh-TW" dirty="0"/>
                  <a:t> 3.3%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…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F4A8B0B-B196-A449-9300-836CFAEF0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876" y="2521039"/>
                <a:ext cx="3709891" cy="1200329"/>
              </a:xfrm>
              <a:prstGeom prst="rect">
                <a:avLst/>
              </a:prstGeom>
              <a:blipFill>
                <a:blip r:embed="rId4"/>
                <a:stretch>
                  <a:fillRect l="-1365" t="-2105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38EA9290-86C3-CD4C-89B4-6FB217FB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875" y="4482470"/>
            <a:ext cx="4330700" cy="12065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1BFF4D-D322-CF4B-BB3D-419308CFBDD6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Nadeem" pitchFamily="2" charset="-78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Nadeem" pitchFamily="2" charset="-78"/>
              </a:rPr>
              <a:t>康文瑋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88899B-5E9F-DA4C-B9C8-0A8F41235BB7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1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  <a:r>
              <a:rPr lang="en-US" altLang="zh-TW" dirty="0"/>
              <a:t> –</a:t>
            </a:r>
            <a:r>
              <a:rPr lang="zh-TW" altLang="en-US" dirty="0"/>
              <a:t> 小試身手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F93E8B-2913-D245-8DC2-864FBF5899A7}"/>
              </a:ext>
            </a:extLst>
          </p:cNvPr>
          <p:cNvSpPr txBox="1"/>
          <p:nvPr/>
        </p:nvSpPr>
        <p:spPr>
          <a:xfrm>
            <a:off x="7292468" y="1415093"/>
            <a:ext cx="4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分類問題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，決定一個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Threshold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進行分類：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8EA9290-86C3-CD4C-89B4-6FB217FB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68" y="1924431"/>
            <a:ext cx="4330700" cy="12065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1BFF4D-D322-CF4B-BB3D-419308CFBDD6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Nadeem" pitchFamily="2" charset="-78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Nadeem" pitchFamily="2" charset="-78"/>
              </a:rPr>
              <a:t>康文瑋</a:t>
            </a:r>
          </a:p>
        </p:txBody>
      </p:sp>
      <p:pic>
        <p:nvPicPr>
          <p:cNvPr id="9" name="圖片 8" descr="一張含有 時鐘 的圖片&#10;&#10;自動產生的描述">
            <a:extLst>
              <a:ext uri="{FF2B5EF4-FFF2-40B4-BE49-F238E27FC236}">
                <a16:creationId xmlns:a16="http://schemas.microsoft.com/office/drawing/2014/main" id="{E8FD2338-2356-5D4C-B91F-E6C03E03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1" y="1599759"/>
            <a:ext cx="6454268" cy="43986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5B146B1-9E4A-6440-85D4-8E39BFE445F9}"/>
              </a:ext>
            </a:extLst>
          </p:cNvPr>
          <p:cNvSpPr txBox="1"/>
          <p:nvPr/>
        </p:nvSpPr>
        <p:spPr>
          <a:xfrm>
            <a:off x="7292468" y="3357738"/>
            <a:ext cx="4416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假設</a:t>
            </a:r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threshold 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</a:t>
            </a:r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，請問這筆資料的分類結果是哪一個？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57C824-2936-DE4C-BBFD-B5095C59ACC9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75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pic>
        <p:nvPicPr>
          <p:cNvPr id="9" name="圖片 8" descr="一張含有 時鐘 的圖片&#10;&#10;自動產生的描述">
            <a:extLst>
              <a:ext uri="{FF2B5EF4-FFF2-40B4-BE49-F238E27FC236}">
                <a16:creationId xmlns:a16="http://schemas.microsoft.com/office/drawing/2014/main" id="{082EC9B5-36AA-F440-B9FB-A268C55F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513"/>
            <a:ext cx="7762793" cy="4378323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BDAA3E01-7A12-A545-8532-62C3791FB778}"/>
              </a:ext>
            </a:extLst>
          </p:cNvPr>
          <p:cNvGrpSpPr/>
          <p:nvPr/>
        </p:nvGrpSpPr>
        <p:grpSpPr>
          <a:xfrm>
            <a:off x="6065907" y="1958290"/>
            <a:ext cx="5801140" cy="2529158"/>
            <a:chOff x="6065907" y="1958290"/>
            <a:chExt cx="5801140" cy="2529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0BA454BF-CA82-694B-ACB8-D7C92A602EA1}"/>
                    </a:ext>
                  </a:extLst>
                </p:cNvPr>
                <p:cNvSpPr txBox="1"/>
                <p:nvPr/>
              </p:nvSpPr>
              <p:spPr>
                <a:xfrm>
                  <a:off x="7267941" y="1958290"/>
                  <a:ext cx="45991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b="1" dirty="0"/>
                    <a:t>損失函數</a:t>
                  </a:r>
                  <a:r>
                    <a:rPr kumimoji="1" lang="en-US" altLang="zh-TW" b="1" dirty="0"/>
                    <a:t> </a:t>
                  </a:r>
                  <a:r>
                    <a:rPr kumimoji="1" lang="en-US" altLang="zh-TW" dirty="0"/>
                    <a:t>(Loss function, Cost function)</a:t>
                  </a:r>
                  <a:r>
                    <a:rPr kumimoji="1" lang="zh-TW" altLang="en-US" dirty="0"/>
                    <a:t>：</a:t>
                  </a:r>
                  <a:endParaRPr kumimoji="1" lang="en-US" altLang="zh-TW" dirty="0"/>
                </a:p>
                <a:p>
                  <a:r>
                    <a:rPr kumimoji="1" lang="zh-TW" altLang="en-US" dirty="0"/>
                    <a:t>計算預測值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kumimoji="1" lang="zh-TW" altLang="en-US" dirty="0"/>
                    <a:t> 與 標籤 </a:t>
                  </a:r>
                  <a14:m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kumimoji="1" lang="en-US" altLang="zh-TW" dirty="0"/>
                    <a:t> </a:t>
                  </a:r>
                  <a:r>
                    <a:rPr kumimoji="1" lang="zh-TW" altLang="en-US" dirty="0"/>
                    <a:t>之間的差距</a:t>
                  </a:r>
                  <a:r>
                    <a:rPr kumimoji="1" lang="en-US" altLang="zh-TW" dirty="0"/>
                    <a:t> (</a:t>
                  </a:r>
                  <a:r>
                    <a:rPr kumimoji="1" lang="zh-TW" altLang="en-US" dirty="0"/>
                    <a:t>殘差</a:t>
                  </a:r>
                  <a:r>
                    <a:rPr kumimoji="1" lang="en-US" altLang="zh-TW" dirty="0"/>
                    <a:t>)</a:t>
                  </a:r>
                  <a:r>
                    <a:rPr kumimoji="1" lang="zh-TW" altLang="en-US" dirty="0"/>
                    <a:t>。 </a:t>
                  </a: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0BA454BF-CA82-694B-ACB8-D7C92A602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941" y="1958290"/>
                  <a:ext cx="459910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26" t="-1923" r="-275" b="-153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569403-E8EE-8F4C-82C1-47F1C2DC65CD}"/>
                </a:ext>
              </a:extLst>
            </p:cNvPr>
            <p:cNvSpPr/>
            <p:nvPr/>
          </p:nvSpPr>
          <p:spPr>
            <a:xfrm>
              <a:off x="6065907" y="3771830"/>
              <a:ext cx="1543276" cy="715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B787855-2B40-FB47-BC08-7A15B29A252B}"/>
              </a:ext>
            </a:extLst>
          </p:cNvPr>
          <p:cNvGrpSpPr/>
          <p:nvPr/>
        </p:nvGrpSpPr>
        <p:grpSpPr>
          <a:xfrm>
            <a:off x="7678757" y="2730375"/>
            <a:ext cx="4599106" cy="2060559"/>
            <a:chOff x="7678757" y="2730375"/>
            <a:chExt cx="4599106" cy="2060559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B83614D-A8A3-C64F-BC09-C2CF316AC2F5}"/>
                </a:ext>
              </a:extLst>
            </p:cNvPr>
            <p:cNvSpPr txBox="1"/>
            <p:nvPr/>
          </p:nvSpPr>
          <p:spPr>
            <a:xfrm>
              <a:off x="7678757" y="2730375"/>
              <a:ext cx="4599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/>
                <a:t>迴歸問題</a:t>
              </a:r>
              <a:endParaRPr kumimoji="1"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均方差</a:t>
              </a:r>
              <a:r>
                <a:rPr kumimoji="1" lang="en-US" altLang="zh-TW" dirty="0"/>
                <a:t> (Mean Square Error, MSE)</a:t>
              </a:r>
              <a:endParaRPr kumimoji="1" lang="en-US" altLang="zh-TW" sz="2000" b="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平均絕對方差</a:t>
              </a:r>
              <a:r>
                <a:rPr kumimoji="1" lang="en-US" altLang="zh-TW" dirty="0"/>
                <a:t> (Mean Absolute Error, MAE)</a:t>
              </a:r>
              <a:endParaRPr kumimoji="1" lang="en-US" altLang="zh-TW" sz="20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097CFE4-2B0A-CD41-8B57-F88E6DB72034}"/>
                </a:ext>
              </a:extLst>
            </p:cNvPr>
            <p:cNvSpPr txBox="1"/>
            <p:nvPr/>
          </p:nvSpPr>
          <p:spPr>
            <a:xfrm>
              <a:off x="7678757" y="3806049"/>
              <a:ext cx="436294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/>
                <a:t>分類問題</a:t>
              </a:r>
              <a:endParaRPr kumimoji="1"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TW" sz="2000" b="0" dirty="0"/>
                <a:t>Binary </a:t>
              </a:r>
              <a:r>
                <a:rPr kumimoji="1" lang="en-US" altLang="zh-TW" sz="2000" dirty="0"/>
                <a:t>cross entropy (</a:t>
              </a:r>
              <a:r>
                <a:rPr kumimoji="1" lang="zh-TW" altLang="en-US" sz="2000" dirty="0"/>
                <a:t>二元分類</a:t>
              </a:r>
              <a:r>
                <a:rPr kumimoji="1" lang="en-US" altLang="zh-TW" sz="20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TW" sz="2000" dirty="0"/>
                <a:t>Categorical cross entropy (</a:t>
              </a:r>
              <a:r>
                <a:rPr kumimoji="1" lang="zh-TW" altLang="en-US" sz="2000" dirty="0"/>
                <a:t>多元分類</a:t>
              </a:r>
              <a:r>
                <a:rPr kumimoji="1" lang="en-US" altLang="zh-TW" sz="2000" dirty="0"/>
                <a:t>)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E0A00A-6778-204C-B3F4-4B4180F6962F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3522FBB-C375-4C26-8EFF-FF7AEE5AB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463" y="3189288"/>
            <a:ext cx="4684949" cy="818240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/>
              <a:t>機器學習與深度學習</a:t>
            </a:r>
            <a:endParaRPr lang="en-US" altLang="zh-TW" dirty="0"/>
          </a:p>
          <a:p>
            <a:r>
              <a:rPr lang="en-US" altLang="zh-TW" dirty="0"/>
              <a:t>(Machine Learning and Deep Learning)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5D31E2-7FEE-4C36-8479-3F1E5E11F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14464" y="4175883"/>
            <a:ext cx="3643312" cy="830997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/>
              <a:t>多層感知機</a:t>
            </a:r>
            <a:endParaRPr lang="en-US" altLang="zh-TW" dirty="0"/>
          </a:p>
          <a:p>
            <a:r>
              <a:rPr lang="en-US" altLang="zh-TW" dirty="0"/>
              <a:t>(Multilayer Perceptron, MLP)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DA95F5-72C9-4055-8A01-328FAE187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4464" y="5158964"/>
            <a:ext cx="3643312" cy="835247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梯度下降 </a:t>
            </a:r>
            <a:endParaRPr lang="en-US" altLang="zh-TW" sz="1800" dirty="0"/>
          </a:p>
          <a:p>
            <a:r>
              <a:rPr lang="en-US" altLang="zh-TW" sz="1800" dirty="0"/>
              <a:t>(Gradient Descent)</a:t>
            </a:r>
            <a:endParaRPr lang="zh-TW" altLang="en-US" sz="180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DD2F5A1-456F-43C2-A0DD-C400BC0FE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8588858-0362-400C-A4EE-5C69CDBA1D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6999" y="4174126"/>
            <a:ext cx="1017465" cy="830262"/>
          </a:xfrm>
        </p:spPr>
        <p:txBody>
          <a:bodyPr/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BC9A2C5-C570-49BA-94D4-D909564E71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999" y="5167344"/>
            <a:ext cx="1017465" cy="830262"/>
          </a:xfrm>
        </p:spPr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DD8D4647-043D-5241-90DB-3A32B87AD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51689" y="3189288"/>
            <a:ext cx="3643312" cy="830997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反向傳播</a:t>
            </a:r>
            <a:endParaRPr lang="en-US" altLang="zh-TW" sz="1800" dirty="0"/>
          </a:p>
          <a:p>
            <a:r>
              <a:rPr lang="en-US" altLang="zh-TW" sz="1800" dirty="0"/>
              <a:t>(Back propagation)</a:t>
            </a: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99DF77C8-2419-E743-8BF7-081D9A0FBB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34224" y="3189288"/>
            <a:ext cx="1017465" cy="830262"/>
          </a:xfrm>
        </p:spPr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4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損失函數 </a:t>
            </a:r>
            <a:r>
              <a:rPr lang="en-US" altLang="zh-TW" dirty="0"/>
              <a:t>(Loss function, Cost function)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顏宏達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/>
              <p:nvPr/>
            </p:nvSpPr>
            <p:spPr>
              <a:xfrm>
                <a:off x="608723" y="1593271"/>
                <a:ext cx="4599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b="1" dirty="0"/>
                  <a:t>損失函數</a:t>
                </a:r>
                <a:r>
                  <a:rPr kumimoji="1" lang="en-US" altLang="zh-TW" b="1" dirty="0"/>
                  <a:t> </a:t>
                </a:r>
                <a:r>
                  <a:rPr kumimoji="1" lang="en-US" altLang="zh-TW" dirty="0"/>
                  <a:t>(Loss function, Cost function)</a:t>
                </a:r>
                <a:r>
                  <a:rPr kumimoji="1" lang="zh-TW" altLang="en-US" dirty="0"/>
                  <a:t>：</a:t>
                </a:r>
                <a:endParaRPr kumimoji="1" lang="en-US" altLang="zh-TW" dirty="0"/>
              </a:p>
              <a:p>
                <a:r>
                  <a:rPr kumimoji="1" lang="zh-TW" altLang="en-US" dirty="0"/>
                  <a:t>計算預測值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TW" altLang="en-US" dirty="0"/>
                  <a:t> 與 標籤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之間的差距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殘差</a:t>
                </a:r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。 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3" y="1593271"/>
                <a:ext cx="4599106" cy="646331"/>
              </a:xfrm>
              <a:prstGeom prst="rect">
                <a:avLst/>
              </a:prstGeom>
              <a:blipFill>
                <a:blip r:embed="rId3"/>
                <a:stretch>
                  <a:fillRect l="-1381" t="-1923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FDAE7999-4D68-0446-B166-0E870EDD5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887" y="2319556"/>
            <a:ext cx="9452112" cy="395215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4CA091-EA1A-1B48-9D24-550B59414A08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07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149CF5D8-1CA9-014B-AEC2-80959FA2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9" y="1719692"/>
            <a:ext cx="7307829" cy="415278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多層感知機運作方式 </a:t>
            </a:r>
            <a:r>
              <a:rPr lang="en-US" altLang="zh-TW" dirty="0"/>
              <a:t>– </a:t>
            </a:r>
            <a:r>
              <a:rPr lang="zh-TW" altLang="en-US" dirty="0"/>
              <a:t>小試身手</a:t>
            </a:r>
            <a:r>
              <a:rPr lang="en-US" altLang="zh-TW" dirty="0"/>
              <a:t> 3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B83614D-A8A3-C64F-BC09-C2CF316AC2F5}"/>
                  </a:ext>
                </a:extLst>
              </p:cNvPr>
              <p:cNvSpPr txBox="1"/>
              <p:nvPr/>
            </p:nvSpPr>
            <p:spPr>
              <a:xfrm>
                <a:off x="8188303" y="1614558"/>
                <a:ext cx="3922417" cy="2656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假設此任務為迴歸問題</a:t>
                </a:r>
                <a:endPara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損失函數為均方差</a:t>
                </a:r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  <a:p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(Mean Square Error,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TW" sz="2000" b="0" dirty="0"/>
              </a:p>
              <a:p>
                <a:endParaRPr kumimoji="1" lang="en-US" altLang="zh-TW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標籤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kumimoji="1" lang="en-US" altLang="zh-TW" sz="2000" b="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B83614D-A8A3-C64F-BC09-C2CF316A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303" y="1614558"/>
                <a:ext cx="3922417" cy="2656176"/>
              </a:xfrm>
              <a:prstGeom prst="rect">
                <a:avLst/>
              </a:prstGeom>
              <a:blipFill>
                <a:blip r:embed="rId4"/>
                <a:stretch>
                  <a:fillRect l="-1290" t="-952" b="-3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52D00F-C755-EE4C-9FE5-BFEAAC31E1F2}"/>
              </a:ext>
            </a:extLst>
          </p:cNvPr>
          <p:cNvSpPr txBox="1"/>
          <p:nvPr/>
        </p:nvSpPr>
        <p:spPr>
          <a:xfrm>
            <a:off x="7575138" y="5004915"/>
            <a:ext cx="45355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請問這筆資料的</a:t>
            </a:r>
            <a:r>
              <a:rPr kumimoji="1"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Loss </a:t>
            </a:r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是多少？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FBE109-91FB-D14C-B3DF-A1233386C7FF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59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損失函數 </a:t>
            </a:r>
            <a:r>
              <a:rPr lang="en-US" altLang="zh-TW" dirty="0"/>
              <a:t>(Loss function, Cost function)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1955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顏宏達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/>
              <p:nvPr/>
            </p:nvSpPr>
            <p:spPr>
              <a:xfrm>
                <a:off x="608723" y="1673225"/>
                <a:ext cx="4599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b="1" dirty="0"/>
                  <a:t>損失函數</a:t>
                </a:r>
                <a:r>
                  <a:rPr kumimoji="1" lang="en-US" altLang="zh-TW" b="1" dirty="0"/>
                  <a:t> </a:t>
                </a:r>
                <a:r>
                  <a:rPr kumimoji="1" lang="en-US" altLang="zh-TW" dirty="0"/>
                  <a:t>(Loss function, Cost function)</a:t>
                </a:r>
                <a:r>
                  <a:rPr kumimoji="1" lang="zh-TW" altLang="en-US" dirty="0"/>
                  <a:t>：</a:t>
                </a:r>
                <a:endParaRPr kumimoji="1" lang="en-US" altLang="zh-TW" dirty="0"/>
              </a:p>
              <a:p>
                <a:r>
                  <a:rPr kumimoji="1" lang="zh-TW" altLang="en-US" dirty="0"/>
                  <a:t>計算預測值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TW" altLang="en-US" dirty="0"/>
                  <a:t> 與 標籤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之間的差距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殘差</a:t>
                </a:r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。 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3" y="1673225"/>
                <a:ext cx="4599106" cy="646331"/>
              </a:xfrm>
              <a:prstGeom prst="rect">
                <a:avLst/>
              </a:prstGeom>
              <a:blipFill>
                <a:blip r:embed="rId2"/>
                <a:stretch>
                  <a:fillRect l="-1381" t="-5882" b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4B10AFF-A657-DB4D-AB00-20B0FFEF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81" y="2337423"/>
            <a:ext cx="9519238" cy="39481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A733EF1-CF3E-2E44-B355-CB776B04799B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334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en-US" altLang="zh-TW" dirty="0" err="1"/>
              <a:t>Softmax</a:t>
            </a:r>
            <a:endParaRPr lang="zh-TW" altLang="en-US" dirty="0"/>
          </a:p>
        </p:txBody>
      </p:sp>
      <p:pic>
        <p:nvPicPr>
          <p:cNvPr id="3" name="圖片 2" descr="一張含有 時鐘 的圖片&#10;&#10;自動產生的描述">
            <a:extLst>
              <a:ext uri="{FF2B5EF4-FFF2-40B4-BE49-F238E27FC236}">
                <a16:creationId xmlns:a16="http://schemas.microsoft.com/office/drawing/2014/main" id="{7C1EFC02-3B3A-E046-9980-7F8B0437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726520"/>
            <a:ext cx="8395947" cy="468773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BFBC9B-DC6D-644E-AA74-69BF4EAFA9A8}"/>
              </a:ext>
            </a:extLst>
          </p:cNvPr>
          <p:cNvSpPr txBox="1"/>
          <p:nvPr/>
        </p:nvSpPr>
        <p:spPr>
          <a:xfrm>
            <a:off x="924232" y="1599759"/>
            <a:ext cx="651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在進行多元分類時，會在輸出層使用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Softmax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的激發函數：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B8CF87-224E-C54B-B047-F707BAEB1E1C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A55BDA-1448-A449-8A4A-C62D48D1EF04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28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– </a:t>
            </a:r>
            <a:r>
              <a:rPr lang="zh-TW" altLang="en-US" dirty="0"/>
              <a:t>小試身手</a:t>
            </a:r>
            <a:r>
              <a:rPr lang="en-US" altLang="zh-TW" dirty="0"/>
              <a:t>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BFBC9B-DC6D-644E-AA74-69BF4EAFA9A8}"/>
              </a:ext>
            </a:extLst>
          </p:cNvPr>
          <p:cNvSpPr txBox="1"/>
          <p:nvPr/>
        </p:nvSpPr>
        <p:spPr>
          <a:xfrm>
            <a:off x="924232" y="1599759"/>
            <a:ext cx="651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在進行多元分類時，會在輸出層使用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Softmax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的激發函數：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B8CF87-224E-C54B-B047-F707BAEB1E1C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186B15-BE0A-474C-944B-9F0E502B4E31}"/>
              </a:ext>
            </a:extLst>
          </p:cNvPr>
          <p:cNvSpPr txBox="1"/>
          <p:nvPr/>
        </p:nvSpPr>
        <p:spPr>
          <a:xfrm>
            <a:off x="6213698" y="2448268"/>
            <a:ext cx="5876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請問這筆資料最後輸出概率個別是多少</a:t>
            </a:r>
            <a:r>
              <a:rPr kumimoji="1"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?</a:t>
            </a:r>
            <a:endParaRPr kumimoji="1" lang="zh-TW" altLang="en-US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C7849E7-EE9C-AE49-A2DA-27125C9B5F08}"/>
                  </a:ext>
                </a:extLst>
              </p:cNvPr>
              <p:cNvSpPr txBox="1"/>
              <p:nvPr/>
            </p:nvSpPr>
            <p:spPr>
              <a:xfrm>
                <a:off x="7188819" y="5258241"/>
                <a:ext cx="3926459" cy="7260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500" b="0" dirty="0"/>
                  <a:t>Hint: </a:t>
                </a: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5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TW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TW" sz="25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TW" sz="2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zh-TW" altLang="en-US" sz="25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C7849E7-EE9C-AE49-A2DA-27125C9B5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819" y="5258241"/>
                <a:ext cx="3926459" cy="726033"/>
              </a:xfrm>
              <a:prstGeom prst="rect">
                <a:avLst/>
              </a:prstGeom>
              <a:blipFill>
                <a:blip r:embed="rId3"/>
                <a:stretch>
                  <a:fillRect l="-4516" t="-5172" r="-323" b="-89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 descr="一張含有 橙色, 尋找, 觀看, 坐 的圖片&#10;&#10;自動產生的描述">
            <a:extLst>
              <a:ext uri="{FF2B5EF4-FFF2-40B4-BE49-F238E27FC236}">
                <a16:creationId xmlns:a16="http://schemas.microsoft.com/office/drawing/2014/main" id="{335E4AF0-5C67-5A44-ACFA-AFC06769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2" y="2132397"/>
            <a:ext cx="4872339" cy="409719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4FB65D-B992-224E-81B4-4368A4DF0845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98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損失函數 </a:t>
            </a:r>
            <a:r>
              <a:rPr lang="en-US" altLang="zh-TW" dirty="0"/>
              <a:t>(Loss function, Cost function)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205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李國淵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/>
              <p:nvPr/>
            </p:nvSpPr>
            <p:spPr>
              <a:xfrm>
                <a:off x="608723" y="1673225"/>
                <a:ext cx="4599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b="1" dirty="0"/>
                  <a:t>損失函數</a:t>
                </a:r>
                <a:r>
                  <a:rPr kumimoji="1" lang="en-US" altLang="zh-TW" b="1" dirty="0"/>
                  <a:t> </a:t>
                </a:r>
                <a:r>
                  <a:rPr kumimoji="1" lang="en-US" altLang="zh-TW" dirty="0"/>
                  <a:t>(Loss function, Cost function)</a:t>
                </a:r>
                <a:r>
                  <a:rPr kumimoji="1" lang="zh-TW" altLang="en-US" dirty="0"/>
                  <a:t>：</a:t>
                </a:r>
                <a:endParaRPr kumimoji="1" lang="en-US" altLang="zh-TW" dirty="0"/>
              </a:p>
              <a:p>
                <a:r>
                  <a:rPr kumimoji="1" lang="zh-TW" altLang="en-US" dirty="0"/>
                  <a:t>計算預測值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TW" altLang="en-US" dirty="0"/>
                  <a:t> 與 標籤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之間的差距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殘差</a:t>
                </a:r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。 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A454BF-CA82-694B-ACB8-D7C92A60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3" y="1673225"/>
                <a:ext cx="4599106" cy="646331"/>
              </a:xfrm>
              <a:prstGeom prst="rect">
                <a:avLst/>
              </a:prstGeom>
              <a:blipFill>
                <a:blip r:embed="rId2"/>
                <a:stretch>
                  <a:fillRect l="-1381" t="-5882" b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15DAB0F3-0D31-764A-8753-858D15C2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59" y="2345636"/>
            <a:ext cx="9842501" cy="39493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B16F27-424F-BF48-94B9-C2F7470C4F55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748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損失函數</a:t>
            </a:r>
            <a:r>
              <a:rPr lang="en-US" altLang="zh-TW" dirty="0"/>
              <a:t> – </a:t>
            </a:r>
            <a:r>
              <a:rPr lang="zh-TW" altLang="en-US" dirty="0"/>
              <a:t>小試身手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F41E3-6C3D-C24E-BCDD-F6AD950FF0F2}"/>
              </a:ext>
            </a:extLst>
          </p:cNvPr>
          <p:cNvSpPr txBox="1"/>
          <p:nvPr/>
        </p:nvSpPr>
        <p:spPr>
          <a:xfrm>
            <a:off x="71718" y="6229591"/>
            <a:ext cx="205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0FD9A4-9D02-8048-80A7-CBC398011281}"/>
              </a:ext>
            </a:extLst>
          </p:cNvPr>
          <p:cNvSpPr txBox="1"/>
          <p:nvPr/>
        </p:nvSpPr>
        <p:spPr>
          <a:xfrm>
            <a:off x="6096000" y="1893870"/>
            <a:ext cx="5876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請問這筆資料通過</a:t>
            </a:r>
            <a:r>
              <a:rPr kumimoji="1"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Softmax</a:t>
            </a:r>
            <a:r>
              <a:rPr kumimoji="1"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之後的</a:t>
            </a:r>
            <a:r>
              <a:rPr kumimoji="1" lang="en-US" altLang="zh-TW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Loss </a:t>
            </a:r>
            <a:r>
              <a:rPr kumimoji="1" lang="zh-TW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是多少？</a:t>
            </a:r>
          </a:p>
        </p:txBody>
      </p:sp>
      <p:graphicFrame>
        <p:nvGraphicFramePr>
          <p:cNvPr id="3" name="表格 10">
            <a:extLst>
              <a:ext uri="{FF2B5EF4-FFF2-40B4-BE49-F238E27FC236}">
                <a16:creationId xmlns:a16="http://schemas.microsoft.com/office/drawing/2014/main" id="{175B83BC-615A-C442-9663-25E6ADC9C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09985"/>
              </p:ext>
            </p:extLst>
          </p:nvPr>
        </p:nvGraphicFramePr>
        <p:xfrm>
          <a:off x="6228078" y="2883082"/>
          <a:ext cx="195877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385">
                  <a:extLst>
                    <a:ext uri="{9D8B030D-6E8A-4147-A177-3AD203B41FA5}">
                      <a16:colId xmlns:a16="http://schemas.microsoft.com/office/drawing/2014/main" val="2616823926"/>
                    </a:ext>
                  </a:extLst>
                </a:gridCol>
                <a:gridCol w="979385">
                  <a:extLst>
                    <a:ext uri="{9D8B030D-6E8A-4147-A177-3AD203B41FA5}">
                      <a16:colId xmlns:a16="http://schemas.microsoft.com/office/drawing/2014/main" val="1497178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sz="2500" dirty="0"/>
                        <a:t>Answer </a:t>
                      </a:r>
                      <a:endParaRPr lang="zh-TW" altLang="en-US" sz="2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1</a:t>
                      </a:r>
                      <a:endParaRPr lang="zh-TW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/>
                        <a:t>0</a:t>
                      </a:r>
                      <a:endParaRPr lang="zh-TW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54755"/>
                  </a:ext>
                </a:extLst>
              </a:tr>
            </a:tbl>
          </a:graphicData>
        </a:graphic>
      </p:graphicFrame>
      <p:pic>
        <p:nvPicPr>
          <p:cNvPr id="13" name="圖片 12" descr="一張含有 尋找, 觀看, 橙色, 時鐘 的圖片&#10;&#10;自動產生的描述">
            <a:extLst>
              <a:ext uri="{FF2B5EF4-FFF2-40B4-BE49-F238E27FC236}">
                <a16:creationId xmlns:a16="http://schemas.microsoft.com/office/drawing/2014/main" id="{9B4E670C-6341-614D-B2FA-73105504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0" y="1878002"/>
            <a:ext cx="4806240" cy="38999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9B8C7E-1D35-FD43-AD0F-1385E12CA9C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4523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多層感知機運作方式</a:t>
            </a:r>
          </a:p>
        </p:txBody>
      </p:sp>
      <p:pic>
        <p:nvPicPr>
          <p:cNvPr id="3" name="圖片 2" descr="一張含有 時鐘 的圖片&#10;&#10;自動產生的描述">
            <a:extLst>
              <a:ext uri="{FF2B5EF4-FFF2-40B4-BE49-F238E27FC236}">
                <a16:creationId xmlns:a16="http://schemas.microsoft.com/office/drawing/2014/main" id="{AE21F043-517D-8B48-8A44-84829397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53" y="1599759"/>
            <a:ext cx="10897534" cy="2759765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0007550F-AB69-FB46-AE84-22EBC64F894B}"/>
              </a:ext>
            </a:extLst>
          </p:cNvPr>
          <p:cNvGrpSpPr/>
          <p:nvPr/>
        </p:nvGrpSpPr>
        <p:grpSpPr>
          <a:xfrm>
            <a:off x="1371706" y="4102389"/>
            <a:ext cx="8189845" cy="1786401"/>
            <a:chOff x="1381538" y="4220376"/>
            <a:chExt cx="8189845" cy="1786401"/>
          </a:xfrm>
        </p:grpSpPr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id="{0203786C-3B89-F544-A89D-8534871D9EB6}"/>
                </a:ext>
              </a:extLst>
            </p:cNvPr>
            <p:cNvSpPr/>
            <p:nvPr/>
          </p:nvSpPr>
          <p:spPr>
            <a:xfrm>
              <a:off x="1480930" y="4220376"/>
              <a:ext cx="6202017" cy="2782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08062451-CE92-A643-B574-1618918F2B53}"/>
                    </a:ext>
                  </a:extLst>
                </p:cNvPr>
                <p:cNvSpPr txBox="1"/>
                <p:nvPr/>
              </p:nvSpPr>
              <p:spPr>
                <a:xfrm>
                  <a:off x="1381538" y="4498672"/>
                  <a:ext cx="8189845" cy="1508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300" dirty="0"/>
                    <a:t>往前傳遞的過程</a:t>
                  </a:r>
                  <a:r>
                    <a:rPr kumimoji="1" lang="en-US" altLang="zh-TW" sz="2300" dirty="0"/>
                    <a:t> (Forward)</a:t>
                  </a:r>
                  <a:r>
                    <a:rPr kumimoji="1" lang="zh-TW" altLang="en-US" sz="2300" dirty="0"/>
                    <a:t>：</a:t>
                  </a:r>
                  <a:endParaRPr kumimoji="1" lang="en-US" altLang="zh-TW" sz="2300" dirty="0"/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kumimoji="1" lang="zh-TW" altLang="en-US" sz="2300" dirty="0"/>
                    <a:t>輸入層</a:t>
                  </a:r>
                  <a:r>
                    <a:rPr kumimoji="1" lang="en-US" altLang="zh-TW" sz="2300" dirty="0"/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TW" sz="2300" dirty="0"/>
                    <a:t>) </a:t>
                  </a:r>
                  <a:r>
                    <a:rPr kumimoji="1" lang="zh-TW" altLang="en-US" sz="2300" dirty="0"/>
                    <a:t>通過模型中的參數運算得到預測值 </a:t>
                  </a:r>
                  <a:r>
                    <a:rPr kumimoji="1" lang="en-US" altLang="zh-TW" sz="23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3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3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TW" sz="2300" dirty="0"/>
                    <a:t>)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kumimoji="1" lang="zh-TW" altLang="en-US" sz="2300" dirty="0"/>
                    <a:t>將預測值 </a:t>
                  </a:r>
                  <a:r>
                    <a:rPr kumimoji="1" lang="en-US" altLang="zh-TW" sz="23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3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3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23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3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3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23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TW" sz="2300" dirty="0"/>
                    <a:t>)</a:t>
                  </a:r>
                  <a:r>
                    <a:rPr kumimoji="1" lang="zh-TW" altLang="en-US" sz="2300" dirty="0"/>
                    <a:t> 與標籤 </a:t>
                  </a:r>
                  <a:r>
                    <a:rPr kumimoji="1" lang="en-US" altLang="zh-TW" sz="23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3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3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zh-TW" sz="2300" dirty="0"/>
                    <a:t>) </a:t>
                  </a:r>
                  <a:r>
                    <a:rPr kumimoji="1" lang="zh-TW" altLang="en-US" sz="2300" dirty="0"/>
                    <a:t>計算</a:t>
                  </a:r>
                  <a:r>
                    <a:rPr kumimoji="1" lang="en-US" altLang="zh-TW" sz="2300" dirty="0"/>
                    <a:t> Loss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kumimoji="1" lang="zh-TW" altLang="en-US" sz="2300" dirty="0"/>
                    <a:t>根據</a:t>
                  </a:r>
                  <a:r>
                    <a:rPr kumimoji="1" lang="en-US" altLang="zh-TW" sz="2300" dirty="0"/>
                    <a:t> Loss </a:t>
                  </a:r>
                  <a:r>
                    <a:rPr kumimoji="1" lang="zh-TW" altLang="en-US" sz="2300" dirty="0"/>
                    <a:t>往回調整模型參數 </a:t>
                  </a:r>
                  <a:r>
                    <a:rPr kumimoji="1" lang="en-US" altLang="zh-TW" sz="2300" dirty="0"/>
                    <a:t>(Backward)</a:t>
                  </a:r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08062451-CE92-A643-B574-1618918F2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538" y="4498672"/>
                  <a:ext cx="8189845" cy="1508105"/>
                </a:xfrm>
                <a:prstGeom prst="rect">
                  <a:avLst/>
                </a:prstGeom>
                <a:blipFill>
                  <a:blip r:embed="rId3"/>
                  <a:stretch>
                    <a:fillRect l="-1240" t="-2500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9CDCA6B-3444-2E4D-AAF8-8AB56BF05743}"/>
                  </a:ext>
                </a:extLst>
              </p:cNvPr>
              <p:cNvSpPr txBox="1"/>
              <p:nvPr/>
            </p:nvSpPr>
            <p:spPr>
              <a:xfrm>
                <a:off x="4299153" y="5909951"/>
                <a:ext cx="3900950" cy="6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500" dirty="0">
                    <a:solidFill>
                      <a:srgbClr val="FF0000"/>
                    </a:solidFill>
                  </a:rPr>
                  <a:t>Objective: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kumimoji="1" lang="en-US" altLang="zh-TW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TW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5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kumimoji="1" lang="en-US" altLang="zh-TW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TW" alt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9CDCA6B-3444-2E4D-AAF8-8AB56BF0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53" y="5909951"/>
                <a:ext cx="3900950" cy="688137"/>
              </a:xfrm>
              <a:prstGeom prst="rect">
                <a:avLst/>
              </a:prstGeom>
              <a:blipFill>
                <a:blip r:embed="rId4"/>
                <a:stretch>
                  <a:fillRect l="-2597" t="-3571" b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5C62D1-43C6-8446-B032-D285C1123C70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ACCF0C-EE10-8C40-92FB-1C6469EEEE5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671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p:pic>
        <p:nvPicPr>
          <p:cNvPr id="11" name="圖片 10" descr="一張含有 時鐘 的圖片&#10;&#10;自動產生的描述">
            <a:extLst>
              <a:ext uri="{FF2B5EF4-FFF2-40B4-BE49-F238E27FC236}">
                <a16:creationId xmlns:a16="http://schemas.microsoft.com/office/drawing/2014/main" id="{A810CB77-0896-1E47-833A-0CF84C4A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4" y="1559380"/>
            <a:ext cx="6690176" cy="453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88E6E3F-DA27-094E-93CB-8669C3D5FCC5}"/>
                  </a:ext>
                </a:extLst>
              </p:cNvPr>
              <p:cNvSpPr txBox="1"/>
              <p:nvPr/>
            </p:nvSpPr>
            <p:spPr>
              <a:xfrm>
                <a:off x="7297464" y="2781675"/>
                <a:ext cx="4256545" cy="12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問題一： 為何神經元要多個</a:t>
                </a:r>
                <a:r>
                  <a:rPr kumimoji="1" lang="en-US" altLang="zh-TW" dirty="0"/>
                  <a:t> (Neuron)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問題二：為何需要多層</a:t>
                </a:r>
                <a:r>
                  <a:rPr kumimoji="1" lang="en-US" altLang="zh-TW" dirty="0"/>
                  <a:t> (Hidden layer)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問題三：為何需要激發函數</a:t>
                </a:r>
                <a:r>
                  <a:rPr kumimoji="1" lang="en-US" altLang="zh-TW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88E6E3F-DA27-094E-93CB-8669C3D5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464" y="2781675"/>
                <a:ext cx="4256545" cy="1294650"/>
              </a:xfrm>
              <a:prstGeom prst="rect">
                <a:avLst/>
              </a:prstGeom>
              <a:blipFill>
                <a:blip r:embed="rId3"/>
                <a:stretch>
                  <a:fillRect l="-893" r="-4167" b="-5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B7373B56-39A9-3B4C-9EBA-F4BF409FCA2B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409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p:pic>
        <p:nvPicPr>
          <p:cNvPr id="5" name="線上媒體 4" descr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93C52DEB-CF82-9F4A-B9A9-7C8A1AE2E3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20170" y="1599759"/>
            <a:ext cx="5829300" cy="4368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EA79D30-C791-EC4D-962E-4FBC86E9858A}"/>
              </a:ext>
            </a:extLst>
          </p:cNvPr>
          <p:cNvSpPr txBox="1"/>
          <p:nvPr/>
        </p:nvSpPr>
        <p:spPr>
          <a:xfrm>
            <a:off x="5220170" y="6124825"/>
            <a:ext cx="500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Resource: </a:t>
            </a:r>
            <a:r>
              <a:rPr lang="en" altLang="zh-TW" dirty="0">
                <a:hlinkClick r:id="rId4"/>
              </a:rPr>
              <a:t>SVM with polynomial kernel visualization</a:t>
            </a:r>
            <a:endParaRPr lang="en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2B1B3A1-6B28-CE40-A56E-22719A08D937}"/>
                  </a:ext>
                </a:extLst>
              </p:cNvPr>
              <p:cNvSpPr txBox="1"/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solidFill>
                      <a:srgbClr val="FF0000"/>
                    </a:solidFill>
                  </a:rPr>
                  <a:t>問題一： 為何神經元要多個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(Neuron)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問題二：為何需要多層</a:t>
                </a:r>
                <a:r>
                  <a:rPr kumimoji="1" lang="en-US" altLang="zh-TW" dirty="0"/>
                  <a:t> (Hidden layer)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問題三：為何需要激發函數</a:t>
                </a:r>
                <a:r>
                  <a:rPr kumimoji="1" lang="en-US" altLang="zh-TW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2B1B3A1-6B28-CE40-A56E-22719A08D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blipFill>
                <a:blip r:embed="rId5"/>
                <a:stretch>
                  <a:fillRect l="-893" r="-4167" b="-5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FACF5CD-80DF-7242-A13A-52BB732A0D55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23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AF07F736-3BAA-431C-9483-11CF4B4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1783"/>
            <a:ext cx="4313891" cy="2852737"/>
          </a:xfrm>
        </p:spPr>
        <p:txBody>
          <a:bodyPr/>
          <a:lstStyle/>
          <a:p>
            <a:r>
              <a:rPr lang="zh-TW" altLang="en-US" dirty="0"/>
              <a:t>機器學習與深度學習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539ADDE-7FCB-46C8-800C-E1345A63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1508"/>
            <a:ext cx="5748244" cy="1500187"/>
          </a:xfrm>
        </p:spPr>
        <p:txBody>
          <a:bodyPr/>
          <a:lstStyle/>
          <a:p>
            <a:r>
              <a:rPr lang="en-US" altLang="zh-TW" dirty="0"/>
              <a:t>Machine Learning and Deep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120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問題一： 為何神經元要多個</a:t>
                </a:r>
                <a:r>
                  <a:rPr kumimoji="1" lang="en-US" altLang="zh-TW" dirty="0"/>
                  <a:t> (Neuron)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solidFill>
                      <a:srgbClr val="FF0000"/>
                    </a:solidFill>
                  </a:rPr>
                  <a:t>問題二：為何需要多層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(Hidden layer)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問題三：為何需要激發函數</a:t>
                </a:r>
                <a:r>
                  <a:rPr kumimoji="1" lang="en-US" altLang="zh-TW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blipFill>
                <a:blip r:embed="rId2"/>
                <a:stretch>
                  <a:fillRect l="-893" r="-4167" b="-5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 descr="一張含有 黑暗, 直立的, 球, 時鐘 的圖片&#10;&#10;自動產生的描述">
            <a:extLst>
              <a:ext uri="{FF2B5EF4-FFF2-40B4-BE49-F238E27FC236}">
                <a16:creationId xmlns:a16="http://schemas.microsoft.com/office/drawing/2014/main" id="{5D750495-7C6F-D34B-9D59-A89DF9ED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28" y="864652"/>
            <a:ext cx="4445072" cy="363563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6B09DCA-41A1-C940-916B-AA3C1D8269E2}"/>
              </a:ext>
            </a:extLst>
          </p:cNvPr>
          <p:cNvGrpSpPr/>
          <p:nvPr/>
        </p:nvGrpSpPr>
        <p:grpSpPr>
          <a:xfrm>
            <a:off x="6933507" y="2827210"/>
            <a:ext cx="1886197" cy="1337843"/>
            <a:chOff x="6858001" y="3786435"/>
            <a:chExt cx="2252864" cy="1556530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CA624ED-8F26-5C4E-A262-66909247DA65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1" y="3786435"/>
              <a:ext cx="1667434" cy="155653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9455C7E-6C8B-9244-A1CC-DADE41E64DC3}"/>
                    </a:ext>
                  </a:extLst>
                </p:cNvPr>
                <p:cNvSpPr txBox="1"/>
                <p:nvPr/>
              </p:nvSpPr>
              <p:spPr>
                <a:xfrm>
                  <a:off x="7320631" y="3907166"/>
                  <a:ext cx="17902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−0.5=0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9455C7E-6C8B-9244-A1CC-DADE41E64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631" y="3907166"/>
                  <a:ext cx="179023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237" r="-20339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527716B-CC51-564C-8C1D-BDACCF3B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51" y="4327278"/>
            <a:ext cx="4554225" cy="213045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88946410-6732-7F4B-93CD-446816A1D111}"/>
              </a:ext>
            </a:extLst>
          </p:cNvPr>
          <p:cNvSpPr txBox="1"/>
          <p:nvPr/>
        </p:nvSpPr>
        <p:spPr>
          <a:xfrm>
            <a:off x="98611" y="6260639"/>
            <a:ext cx="11421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6"/>
              </a:rPr>
              <a:t>https://</a:t>
            </a:r>
            <a:r>
              <a:rPr kumimoji="1" lang="en-US" altLang="zh-TW" sz="1500" dirty="0" err="1">
                <a:hlinkClick r:id="rId6"/>
              </a:rPr>
              <a:t>medium.com</a:t>
            </a:r>
            <a:r>
              <a:rPr kumimoji="1" lang="en-US" altLang="zh-TW" sz="1500" dirty="0">
                <a:hlinkClick r:id="rId6"/>
              </a:rPr>
              <a:t>/@chih.sheng.huang821/</a:t>
            </a:r>
            <a:r>
              <a:rPr kumimoji="1" lang="zh-TW" altLang="en-US" sz="1500" dirty="0">
                <a:hlinkClick r:id="rId6"/>
              </a:rPr>
              <a:t>機器學習</a:t>
            </a:r>
            <a:r>
              <a:rPr kumimoji="1" lang="en-US" altLang="zh-TW" sz="1500" dirty="0">
                <a:hlinkClick r:id="rId6"/>
              </a:rPr>
              <a:t>-</a:t>
            </a:r>
            <a:r>
              <a:rPr kumimoji="1" lang="zh-TW" altLang="en-US" sz="1500" dirty="0">
                <a:hlinkClick r:id="rId6"/>
              </a:rPr>
              <a:t>神經網路</a:t>
            </a:r>
            <a:r>
              <a:rPr kumimoji="1" lang="en-US" altLang="zh-TW" sz="1500" dirty="0">
                <a:hlinkClick r:id="rId6"/>
              </a:rPr>
              <a:t>-</a:t>
            </a:r>
            <a:r>
              <a:rPr kumimoji="1" lang="zh-TW" altLang="en-US" sz="1500" dirty="0">
                <a:hlinkClick r:id="rId6"/>
              </a:rPr>
              <a:t>多層感知機</a:t>
            </a:r>
            <a:r>
              <a:rPr kumimoji="1" lang="en-US" altLang="zh-TW" sz="1500" dirty="0">
                <a:hlinkClick r:id="rId6"/>
              </a:rPr>
              <a:t>-multilayer-perceptron-</a:t>
            </a:r>
            <a:r>
              <a:rPr kumimoji="1" lang="en-US" altLang="zh-TW" sz="1500" dirty="0" err="1">
                <a:hlinkClick r:id="rId6"/>
              </a:rPr>
              <a:t>mlp</a:t>
            </a:r>
            <a:r>
              <a:rPr kumimoji="1" lang="en-US" altLang="zh-TW" sz="1500" dirty="0">
                <a:hlinkClick r:id="rId6"/>
              </a:rPr>
              <a:t>-</a:t>
            </a:r>
            <a:r>
              <a:rPr kumimoji="1" lang="zh-TW" altLang="en-US" sz="1500" dirty="0">
                <a:hlinkClick r:id="rId6"/>
              </a:rPr>
              <a:t>運作方式</a:t>
            </a:r>
            <a:r>
              <a:rPr kumimoji="1" lang="en-US" altLang="zh-TW" sz="1500" dirty="0">
                <a:hlinkClick r:id="rId6"/>
              </a:rPr>
              <a:t>-f0e108e8b9af</a:t>
            </a:r>
            <a:endParaRPr kumimoji="1" lang="en-US" altLang="zh-TW" sz="15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D0153F-1E8E-D842-BC08-0C1053B5937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3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問題一： 為何神經元要多個</a:t>
                </a:r>
                <a:r>
                  <a:rPr kumimoji="1" lang="en-US" altLang="zh-TW" dirty="0"/>
                  <a:t> (Neuron)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solidFill>
                      <a:srgbClr val="FF0000"/>
                    </a:solidFill>
                  </a:rPr>
                  <a:t>問題二：為何需要多層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(Hidden layer)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dirty="0"/>
                  <a:t>問題三：為何需要激發函數</a:t>
                </a:r>
                <a:r>
                  <a:rPr kumimoji="1" lang="en-US" altLang="zh-TW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dirty="0"/>
                  <a:t>)</a:t>
                </a:r>
                <a:r>
                  <a:rPr kumimoji="1" lang="zh-TW" altLang="en-US" dirty="0"/>
                  <a:t>？</a:t>
                </a:r>
                <a:endParaRPr kumimoji="1" lang="en-US" altLang="zh-TW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6" y="1599759"/>
                <a:ext cx="4256545" cy="1294650"/>
              </a:xfrm>
              <a:prstGeom prst="rect">
                <a:avLst/>
              </a:prstGeom>
              <a:blipFill>
                <a:blip r:embed="rId2"/>
                <a:stretch>
                  <a:fillRect l="-893" r="-4167" b="-58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57C1F2F1-5CAA-2A4B-8904-768E051DAD21}"/>
              </a:ext>
            </a:extLst>
          </p:cNvPr>
          <p:cNvGrpSpPr/>
          <p:nvPr/>
        </p:nvGrpSpPr>
        <p:grpSpPr>
          <a:xfrm>
            <a:off x="7034863" y="427537"/>
            <a:ext cx="3068361" cy="2896269"/>
            <a:chOff x="6523874" y="581022"/>
            <a:chExt cx="3068361" cy="289626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EC17A23-2B98-3748-B8D1-37D73360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874" y="995484"/>
              <a:ext cx="3068361" cy="2481807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1AB551A-7D73-F64C-BB22-ADA7593BF524}"/>
                </a:ext>
              </a:extLst>
            </p:cNvPr>
            <p:cNvSpPr txBox="1"/>
            <p:nvPr/>
          </p:nvSpPr>
          <p:spPr>
            <a:xfrm>
              <a:off x="6689737" y="581022"/>
              <a:ext cx="1565054" cy="37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/>
                <a:t>XOR problem:</a:t>
              </a:r>
              <a:endParaRPr kumimoji="1" lang="zh-TW" altLang="en-US" sz="2000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11421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4"/>
              </a:rPr>
              <a:t>https://</a:t>
            </a:r>
            <a:r>
              <a:rPr kumimoji="1" lang="en-US" altLang="zh-TW" sz="1500" dirty="0" err="1">
                <a:hlinkClick r:id="rId4"/>
              </a:rPr>
              <a:t>medium.com</a:t>
            </a:r>
            <a:r>
              <a:rPr kumimoji="1" lang="en-US" altLang="zh-TW" sz="1500" dirty="0">
                <a:hlinkClick r:id="rId4"/>
              </a:rPr>
              <a:t>/@chih.sheng.huang821/</a:t>
            </a:r>
            <a:r>
              <a:rPr kumimoji="1" lang="zh-TW" altLang="en-US" sz="1500" dirty="0">
                <a:hlinkClick r:id="rId4"/>
              </a:rPr>
              <a:t>機器學習</a:t>
            </a:r>
            <a:r>
              <a:rPr kumimoji="1" lang="en-US" altLang="zh-TW" sz="1500" dirty="0">
                <a:hlinkClick r:id="rId4"/>
              </a:rPr>
              <a:t>-</a:t>
            </a:r>
            <a:r>
              <a:rPr kumimoji="1" lang="zh-TW" altLang="en-US" sz="1500" dirty="0">
                <a:hlinkClick r:id="rId4"/>
              </a:rPr>
              <a:t>神經網路</a:t>
            </a:r>
            <a:r>
              <a:rPr kumimoji="1" lang="en-US" altLang="zh-TW" sz="1500" dirty="0">
                <a:hlinkClick r:id="rId4"/>
              </a:rPr>
              <a:t>-</a:t>
            </a:r>
            <a:r>
              <a:rPr kumimoji="1" lang="zh-TW" altLang="en-US" sz="1500" dirty="0">
                <a:hlinkClick r:id="rId4"/>
              </a:rPr>
              <a:t>多層感知機</a:t>
            </a:r>
            <a:r>
              <a:rPr kumimoji="1" lang="en-US" altLang="zh-TW" sz="1500" dirty="0">
                <a:hlinkClick r:id="rId4"/>
              </a:rPr>
              <a:t>-multilayer-perceptron-</a:t>
            </a:r>
            <a:r>
              <a:rPr kumimoji="1" lang="en-US" altLang="zh-TW" sz="1500" dirty="0" err="1">
                <a:hlinkClick r:id="rId4"/>
              </a:rPr>
              <a:t>mlp</a:t>
            </a:r>
            <a:r>
              <a:rPr kumimoji="1" lang="en-US" altLang="zh-TW" sz="1500" dirty="0">
                <a:hlinkClick r:id="rId4"/>
              </a:rPr>
              <a:t>-</a:t>
            </a:r>
            <a:r>
              <a:rPr kumimoji="1" lang="zh-TW" altLang="en-US" sz="1500" dirty="0">
                <a:hlinkClick r:id="rId4"/>
              </a:rPr>
              <a:t>運作方式</a:t>
            </a:r>
            <a:r>
              <a:rPr kumimoji="1" lang="en-US" altLang="zh-TW" sz="1500" dirty="0">
                <a:hlinkClick r:id="rId4"/>
              </a:rPr>
              <a:t>-f0e108e8b9af</a:t>
            </a:r>
            <a:endParaRPr kumimoji="1" lang="en-US" altLang="zh-TW" sz="1500" dirty="0"/>
          </a:p>
        </p:txBody>
      </p:sp>
      <p:pic>
        <p:nvPicPr>
          <p:cNvPr id="10" name="圖片 9" descr="一張含有 室內, 黑暗, 光, 時鐘 的圖片&#10;&#10;自動產生的描述">
            <a:extLst>
              <a:ext uri="{FF2B5EF4-FFF2-40B4-BE49-F238E27FC236}">
                <a16:creationId xmlns:a16="http://schemas.microsoft.com/office/drawing/2014/main" id="{743795BA-9666-B749-AAFA-F70917B4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9228"/>
            <a:ext cx="5582397" cy="23634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5FAA8DD-CBCF-2640-B8FC-FC8887C1E38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5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問題一： 為何神經元要多個</a:t>
                </a:r>
                <a:r>
                  <a:rPr kumimoji="1" lang="en-US" altLang="zh-TW" sz="1600" dirty="0"/>
                  <a:t> (Neuron)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問題二：為何需要多層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 (Hidden layer)</a:t>
                </a: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sz="1600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問題三：為何需要激發函數</a:t>
                </a:r>
                <a:r>
                  <a:rPr kumimoji="1" lang="en-US" altLang="zh-TW" sz="16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600" dirty="0"/>
                  <a:t>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blipFill>
                <a:blip r:embed="rId2"/>
                <a:stretch>
                  <a:fillRect l="-637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11421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medium.com</a:t>
            </a:r>
            <a:r>
              <a:rPr kumimoji="1" lang="en-US" altLang="zh-TW" sz="1500" dirty="0">
                <a:hlinkClick r:id="rId3"/>
              </a:rPr>
              <a:t>/@chih.sheng.huang821/</a:t>
            </a:r>
            <a:r>
              <a:rPr kumimoji="1" lang="zh-TW" altLang="en-US" sz="1500" dirty="0">
                <a:hlinkClick r:id="rId3"/>
              </a:rPr>
              <a:t>機器學習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神經網路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多層感知機</a:t>
            </a:r>
            <a:r>
              <a:rPr kumimoji="1" lang="en-US" altLang="zh-TW" sz="1500" dirty="0">
                <a:hlinkClick r:id="rId3"/>
              </a:rPr>
              <a:t>-multilayer-perceptron-</a:t>
            </a:r>
            <a:r>
              <a:rPr kumimoji="1" lang="en-US" altLang="zh-TW" sz="1500" dirty="0" err="1">
                <a:hlinkClick r:id="rId3"/>
              </a:rPr>
              <a:t>mlp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運作方式</a:t>
            </a:r>
            <a:r>
              <a:rPr kumimoji="1" lang="en-US" altLang="zh-TW" sz="1500" dirty="0">
                <a:hlinkClick r:id="rId3"/>
              </a:rPr>
              <a:t>-f0e108e8b9af</a:t>
            </a:r>
            <a:endParaRPr kumimoji="1" lang="en-US" altLang="zh-TW" sz="1500" dirty="0"/>
          </a:p>
        </p:txBody>
      </p:sp>
      <p:pic>
        <p:nvPicPr>
          <p:cNvPr id="6" name="圖片 5" descr="一張含有 光, 交通, 停止, 星星 的圖片&#10;&#10;自動產生的描述">
            <a:extLst>
              <a:ext uri="{FF2B5EF4-FFF2-40B4-BE49-F238E27FC236}">
                <a16:creationId xmlns:a16="http://schemas.microsoft.com/office/drawing/2014/main" id="{B4A5D3D7-F3FF-4F4E-8025-E1FC4DEC2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405" y="1876407"/>
            <a:ext cx="5900313" cy="4199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D65BBA1-692D-0143-804E-454E1DF707F2}"/>
                  </a:ext>
                </a:extLst>
              </p:cNvPr>
              <p:cNvSpPr txBox="1"/>
              <p:nvPr/>
            </p:nvSpPr>
            <p:spPr>
              <a:xfrm>
                <a:off x="5692353" y="1345110"/>
                <a:ext cx="2241383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TW" altLang="en-US" sz="1500" dirty="0">
                    <a:latin typeface="Cambria Math" panose="02040503050406030204" pitchFamily="18" charset="0"/>
                  </a:rPr>
                  <a:t>第一層通過兩個</a:t>
                </a:r>
                <a:r>
                  <a:rPr kumimoji="1" lang="en-US" altLang="zh-TW" sz="1500" dirty="0">
                    <a:latin typeface="Cambria Math" panose="02040503050406030204" pitchFamily="18" charset="0"/>
                  </a:rPr>
                  <a:t> Neuron </a:t>
                </a:r>
                <a:r>
                  <a:rPr kumimoji="1" lang="zh-TW" altLang="en-US" sz="1500" dirty="0">
                    <a:latin typeface="Cambria Math" panose="02040503050406030204" pitchFamily="18" charset="0"/>
                  </a:rPr>
                  <a:t>：</a:t>
                </a:r>
                <a:endParaRPr kumimoji="1" lang="en-US" altLang="zh-TW" sz="15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endParaRPr kumimoji="1" lang="en-US" altLang="zh-TW" sz="15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5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1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1500" i="1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kumimoji="1" lang="zh-TW" altLang="en-US" sz="15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D65BBA1-692D-0143-804E-454E1DF7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353" y="1345110"/>
                <a:ext cx="2241383" cy="692497"/>
              </a:xfrm>
              <a:prstGeom prst="rect">
                <a:avLst/>
              </a:prstGeom>
              <a:blipFill>
                <a:blip r:embed="rId5"/>
                <a:stretch>
                  <a:fillRect l="-4494" t="-7273" r="-3933" b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1E97C4C-638A-D344-9666-51931B628193}"/>
                  </a:ext>
                </a:extLst>
              </p:cNvPr>
              <p:cNvSpPr txBox="1"/>
              <p:nvPr/>
            </p:nvSpPr>
            <p:spPr>
              <a:xfrm>
                <a:off x="9950617" y="3583950"/>
                <a:ext cx="1875065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zh-TW" altLang="en-US" sz="1500" dirty="0">
                    <a:latin typeface="Cambria Math" panose="02040503050406030204" pitchFamily="18" charset="0"/>
                  </a:rPr>
                  <a:t>激發函數：</a:t>
                </a:r>
                <a:endParaRPr kumimoji="1" lang="en-US" altLang="zh-TW" sz="15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kumimoji="1" lang="en-US" altLang="zh-TW" sz="15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kumimoji="1" lang="zh-TW" altLang="en-US" sz="15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1E97C4C-638A-D344-9666-51931B628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617" y="3583950"/>
                <a:ext cx="1875065" cy="745717"/>
              </a:xfrm>
              <a:prstGeom prst="rect">
                <a:avLst/>
              </a:prstGeom>
              <a:blipFill>
                <a:blip r:embed="rId6"/>
                <a:stretch>
                  <a:fillRect l="-6081" t="-125000" r="-2703" b="-2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D44750C-9605-584E-B520-0B2E43976276}"/>
                  </a:ext>
                </a:extLst>
              </p:cNvPr>
              <p:cNvSpPr/>
              <p:nvPr/>
            </p:nvSpPr>
            <p:spPr>
              <a:xfrm>
                <a:off x="8867571" y="3907261"/>
                <a:ext cx="914400" cy="349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D44750C-9605-584E-B520-0B2E43976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571" y="3907261"/>
                <a:ext cx="914400" cy="349624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FF2E4329-F133-D648-9EB8-AF4D97F78690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01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問題一： 為何神經元要多個</a:t>
                </a:r>
                <a:r>
                  <a:rPr kumimoji="1" lang="en-US" altLang="zh-TW" sz="1600" dirty="0"/>
                  <a:t> (Neuron)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問題二：為何需要多層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 (Hidden layer)</a:t>
                </a: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sz="1600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問題三：為何需要激發函數</a:t>
                </a:r>
                <a:r>
                  <a:rPr kumimoji="1" lang="en-US" altLang="zh-TW" sz="16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600" dirty="0"/>
                  <a:t>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blipFill>
                <a:blip r:embed="rId2"/>
                <a:stretch>
                  <a:fillRect l="-637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11421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medium.com</a:t>
            </a:r>
            <a:r>
              <a:rPr kumimoji="1" lang="en-US" altLang="zh-TW" sz="1500" dirty="0">
                <a:hlinkClick r:id="rId3"/>
              </a:rPr>
              <a:t>/@chih.sheng.huang821/</a:t>
            </a:r>
            <a:r>
              <a:rPr kumimoji="1" lang="zh-TW" altLang="en-US" sz="1500" dirty="0">
                <a:hlinkClick r:id="rId3"/>
              </a:rPr>
              <a:t>機器學習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神經網路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多層感知機</a:t>
            </a:r>
            <a:r>
              <a:rPr kumimoji="1" lang="en-US" altLang="zh-TW" sz="1500" dirty="0">
                <a:hlinkClick r:id="rId3"/>
              </a:rPr>
              <a:t>-multilayer-perceptron-</a:t>
            </a:r>
            <a:r>
              <a:rPr kumimoji="1" lang="en-US" altLang="zh-TW" sz="1500" dirty="0" err="1">
                <a:hlinkClick r:id="rId3"/>
              </a:rPr>
              <a:t>mlp</a:t>
            </a:r>
            <a:r>
              <a:rPr kumimoji="1" lang="en-US" altLang="zh-TW" sz="1500" dirty="0">
                <a:hlinkClick r:id="rId3"/>
              </a:rPr>
              <a:t>-</a:t>
            </a:r>
            <a:r>
              <a:rPr kumimoji="1" lang="zh-TW" altLang="en-US" sz="1500" dirty="0">
                <a:hlinkClick r:id="rId3"/>
              </a:rPr>
              <a:t>運作方式</a:t>
            </a:r>
            <a:r>
              <a:rPr kumimoji="1" lang="en-US" altLang="zh-TW" sz="1500" dirty="0">
                <a:hlinkClick r:id="rId3"/>
              </a:rPr>
              <a:t>-f0e108e8b9af</a:t>
            </a:r>
            <a:endParaRPr kumimoji="1" lang="en-US" altLang="zh-TW" sz="1500" dirty="0"/>
          </a:p>
        </p:txBody>
      </p:sp>
      <p:pic>
        <p:nvPicPr>
          <p:cNvPr id="3" name="圖片 2" descr="一張含有 食物, 電腦, 膝上型電腦, 煙火 的圖片&#10;&#10;自動產生的描述">
            <a:extLst>
              <a:ext uri="{FF2B5EF4-FFF2-40B4-BE49-F238E27FC236}">
                <a16:creationId xmlns:a16="http://schemas.microsoft.com/office/drawing/2014/main" id="{1A268A43-A59B-F846-A41E-C55164EF1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405" y="1868936"/>
            <a:ext cx="7044931" cy="3787794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3FB6128-D6F3-6649-BB07-95518D836790}"/>
              </a:ext>
            </a:extLst>
          </p:cNvPr>
          <p:cNvCxnSpPr/>
          <p:nvPr/>
        </p:nvCxnSpPr>
        <p:spPr>
          <a:xfrm>
            <a:off x="8901953" y="5522259"/>
            <a:ext cx="2133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CE7BFC-D44A-3B49-B751-B814DBFE967A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72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問題一： 為何神經元要多個</a:t>
                </a:r>
                <a:r>
                  <a:rPr kumimoji="1" lang="en-US" altLang="zh-TW" sz="1600" dirty="0"/>
                  <a:t> (Neuron)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問題二：為何需要多層</a:t>
                </a:r>
                <a:r>
                  <a:rPr kumimoji="1" lang="en-US" altLang="zh-TW" sz="1600" dirty="0"/>
                  <a:t> (Hidden layer)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問題三：為何需要激發函數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blipFill>
                <a:blip r:embed="rId2"/>
                <a:stretch>
                  <a:fillRect l="-637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63739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colah.github.io</a:t>
            </a:r>
            <a:r>
              <a:rPr kumimoji="1" lang="en-US" altLang="zh-TW" sz="1500" dirty="0">
                <a:hlinkClick r:id="rId3"/>
              </a:rPr>
              <a:t>/posts/2014-03-NN-Manifolds-Topology/#fn2</a:t>
            </a:r>
            <a:endParaRPr kumimoji="1" lang="en-US" altLang="zh-TW" sz="15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36476-FB34-6A47-B786-DA0688AE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22" y="2032309"/>
            <a:ext cx="3886156" cy="37957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010416-CCA7-8D4A-B368-C22BBE66D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716" y="2032309"/>
            <a:ext cx="3886156" cy="37957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F4AA8F-BD7C-F142-AA73-9A8D924A47F2}"/>
              </a:ext>
            </a:extLst>
          </p:cNvPr>
          <p:cNvSpPr txBox="1"/>
          <p:nvPr/>
        </p:nvSpPr>
        <p:spPr>
          <a:xfrm>
            <a:off x="4360561" y="1631368"/>
            <a:ext cx="24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Linear non-separability</a:t>
            </a:r>
            <a:r>
              <a:rPr kumimoji="1" lang="zh-TW" altLang="en-US" dirty="0"/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CF73B3-B4A1-E54D-A19F-4256D001DC20}"/>
              </a:ext>
            </a:extLst>
          </p:cNvPr>
          <p:cNvSpPr txBox="1"/>
          <p:nvPr/>
        </p:nvSpPr>
        <p:spPr>
          <a:xfrm>
            <a:off x="8349855" y="1621735"/>
            <a:ext cx="300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Without Activation function</a:t>
            </a:r>
            <a:r>
              <a:rPr kumimoji="1" lang="zh-TW" altLang="en-US" dirty="0"/>
              <a:t>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C3775F-0991-6B46-A91C-29919E5E07C1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472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問題一： 為何神經元要多個</a:t>
                </a:r>
                <a:r>
                  <a:rPr kumimoji="1" lang="en-US" altLang="zh-TW" sz="1600" dirty="0"/>
                  <a:t> (Neuron)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問題二：為何需要多層</a:t>
                </a:r>
                <a:r>
                  <a:rPr kumimoji="1" lang="en-US" altLang="zh-TW" sz="1600" dirty="0"/>
                  <a:t> (Hidden layer)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問題三：為何需要激發函數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blipFill>
                <a:blip r:embed="rId2"/>
                <a:stretch>
                  <a:fillRect l="-637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63739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colah.github.io</a:t>
            </a:r>
            <a:r>
              <a:rPr kumimoji="1" lang="en-US" altLang="zh-TW" sz="1500" dirty="0">
                <a:hlinkClick r:id="rId3"/>
              </a:rPr>
              <a:t>/posts/2014-03-NN-Manifolds-Topology/#fn2</a:t>
            </a:r>
            <a:endParaRPr kumimoji="1" lang="en-US" altLang="zh-TW" sz="15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36476-FB34-6A47-B786-DA0688AE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22" y="2032309"/>
            <a:ext cx="3886156" cy="37957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A14A33-2A76-774A-849F-565276D2FA75}"/>
              </a:ext>
            </a:extLst>
          </p:cNvPr>
          <p:cNvSpPr txBox="1"/>
          <p:nvPr/>
        </p:nvSpPr>
        <p:spPr>
          <a:xfrm>
            <a:off x="8413410" y="1385978"/>
            <a:ext cx="3456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rgbClr val="FF0000"/>
                </a:solidFill>
              </a:rPr>
              <a:t>將非線性的性質引入神經網路</a:t>
            </a:r>
            <a:endParaRPr kumimoji="1" lang="en-US" altLang="zh-TW" dirty="0"/>
          </a:p>
          <a:p>
            <a:r>
              <a:rPr kumimoji="1" lang="en-US" altLang="zh-TW" dirty="0"/>
              <a:t>With Activation function</a:t>
            </a:r>
            <a:r>
              <a:rPr kumimoji="1" lang="zh-TW" altLang="en-US" dirty="0"/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C948C7-49CA-3642-80C0-FB300B8B20A9}"/>
              </a:ext>
            </a:extLst>
          </p:cNvPr>
          <p:cNvSpPr txBox="1"/>
          <p:nvPr/>
        </p:nvSpPr>
        <p:spPr>
          <a:xfrm>
            <a:off x="4360561" y="1631368"/>
            <a:ext cx="24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Linear non-separability</a:t>
            </a:r>
            <a:r>
              <a:rPr kumimoji="1" lang="zh-TW" altLang="en-US" dirty="0"/>
              <a:t>：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47F0365-DAC8-DE49-984D-719DF24E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233" y="2032309"/>
            <a:ext cx="3869019" cy="37790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C7C54E-FB4D-7348-9469-3AA90006C23D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390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/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問題一： 為何神經元要多個</a:t>
                </a:r>
                <a:r>
                  <a:rPr kumimoji="1" lang="en-US" altLang="zh-TW" sz="1600" dirty="0"/>
                  <a:t> (Neuron)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/>
                  <a:t>問題二：為何需要多層</a:t>
                </a:r>
                <a:r>
                  <a:rPr kumimoji="1" lang="en-US" altLang="zh-TW" sz="1600" dirty="0"/>
                  <a:t> (Hidden layer)</a:t>
                </a:r>
                <a:r>
                  <a:rPr kumimoji="1" lang="zh-TW" altLang="en-US" sz="1600" dirty="0"/>
                  <a:t>？</a:t>
                </a:r>
                <a:endParaRPr kumimoji="1" lang="en-US" altLang="zh-TW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問題三：為何需要激發函數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TW" altLang="en-US" sz="1600" dirty="0">
                    <a:solidFill>
                      <a:srgbClr val="FF0000"/>
                    </a:solidFill>
                  </a:rPr>
                  <a:t>？</a:t>
                </a:r>
                <a:endParaRPr kumimoji="1" lang="en-US" altLang="zh-TW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A2A064E-5505-984C-9058-E403C3F4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" y="1557366"/>
                <a:ext cx="3978794" cy="1161023"/>
              </a:xfrm>
              <a:prstGeom prst="rect">
                <a:avLst/>
              </a:prstGeom>
              <a:blipFill>
                <a:blip r:embed="rId2"/>
                <a:stretch>
                  <a:fillRect l="-637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5423929-CF49-3542-A781-528A16EDA59E}"/>
              </a:ext>
            </a:extLst>
          </p:cNvPr>
          <p:cNvSpPr txBox="1"/>
          <p:nvPr/>
        </p:nvSpPr>
        <p:spPr>
          <a:xfrm>
            <a:off x="98611" y="6260639"/>
            <a:ext cx="63739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colah.github.io</a:t>
            </a:r>
            <a:r>
              <a:rPr kumimoji="1" lang="en-US" altLang="zh-TW" sz="1500" dirty="0">
                <a:hlinkClick r:id="rId3"/>
              </a:rPr>
              <a:t>/posts/2014-03-NN-Manifolds-Topology/#fn2</a:t>
            </a:r>
            <a:endParaRPr kumimoji="1" lang="en-US" altLang="zh-TW" sz="15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36476-FB34-6A47-B786-DA0688AE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17" y="3023269"/>
            <a:ext cx="3002310" cy="293248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47F0365-DAC8-DE49-984D-719DF24E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276" y="3023269"/>
            <a:ext cx="3083307" cy="3011602"/>
          </a:xfrm>
          <a:prstGeom prst="rect">
            <a:avLst/>
          </a:prstGeom>
        </p:spPr>
      </p:pic>
      <p:pic>
        <p:nvPicPr>
          <p:cNvPr id="3" name="圖片 2" descr="一張含有 螢幕 的圖片&#10;&#10;自動產生的描述">
            <a:extLst>
              <a:ext uri="{FF2B5EF4-FFF2-40B4-BE49-F238E27FC236}">
                <a16:creationId xmlns:a16="http://schemas.microsoft.com/office/drawing/2014/main" id="{9E9730AF-FCE6-824E-A30D-F1A16A7A5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57" y="3062825"/>
            <a:ext cx="3002788" cy="2932489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559F4EC-D97D-8F4E-A60E-52D1B2D928B8}"/>
              </a:ext>
            </a:extLst>
          </p:cNvPr>
          <p:cNvCxnSpPr/>
          <p:nvPr/>
        </p:nvCxnSpPr>
        <p:spPr>
          <a:xfrm>
            <a:off x="4504960" y="4410635"/>
            <a:ext cx="4661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73185F3D-EBFA-D34F-9150-C874ADD54A5A}"/>
              </a:ext>
            </a:extLst>
          </p:cNvPr>
          <p:cNvCxnSpPr/>
          <p:nvPr/>
        </p:nvCxnSpPr>
        <p:spPr>
          <a:xfrm>
            <a:off x="8162560" y="4489513"/>
            <a:ext cx="4661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一張含有 時鐘, 橙色, 物件, 電線 的圖片&#10;&#10;自動產生的描述">
            <a:extLst>
              <a:ext uri="{FF2B5EF4-FFF2-40B4-BE49-F238E27FC236}">
                <a16:creationId xmlns:a16="http://schemas.microsoft.com/office/drawing/2014/main" id="{B43307FA-AAE2-7242-BC45-A6FDDBE60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01886"/>
            <a:ext cx="3175000" cy="158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D326841-078B-3A4B-B5F9-D6944B4A2848}"/>
                  </a:ext>
                </a:extLst>
              </p:cNvPr>
              <p:cNvSpPr txBox="1"/>
              <p:nvPr/>
            </p:nvSpPr>
            <p:spPr>
              <a:xfrm>
                <a:off x="4877304" y="2168974"/>
                <a:ext cx="381997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zh-TW" altLang="en-US" sz="1500" dirty="0"/>
                  <a:t>乘以權重</a:t>
                </a:r>
                <a:r>
                  <a:rPr kumimoji="1" lang="en-US" altLang="zh-TW" sz="15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TW" sz="1500" dirty="0"/>
                  <a:t> </a:t>
                </a:r>
                <a:r>
                  <a:rPr kumimoji="1" lang="zh-TW" altLang="en-US" sz="1500" dirty="0"/>
                  <a:t>進行線性轉換</a:t>
                </a:r>
                <a:r>
                  <a:rPr kumimoji="1" lang="en-US" altLang="zh-TW" sz="1500" dirty="0"/>
                  <a:t> (</a:t>
                </a:r>
                <a:r>
                  <a:rPr kumimoji="1" lang="zh-TW" altLang="en-US" sz="1500" dirty="0"/>
                  <a:t>旋轉、縮放</a:t>
                </a:r>
                <a:r>
                  <a:rPr kumimoji="1" lang="en-US" altLang="zh-TW" sz="15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zh-TW" altLang="en-US" sz="1500" dirty="0"/>
                  <a:t>加上</a:t>
                </a:r>
                <a:r>
                  <a:rPr kumimoji="1" lang="en-US" altLang="zh-TW" sz="1500" dirty="0"/>
                  <a:t> Bias </a:t>
                </a:r>
                <a14:m>
                  <m:oMath xmlns:m="http://schemas.openxmlformats.org/officeDocument/2006/math"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500" dirty="0"/>
                  <a:t> (</a:t>
                </a:r>
                <a:r>
                  <a:rPr kumimoji="1" lang="zh-TW" altLang="en-US" sz="1500" dirty="0"/>
                  <a:t>平移</a:t>
                </a:r>
                <a:r>
                  <a:rPr kumimoji="1" lang="en-US" altLang="zh-TW" sz="15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kumimoji="1" lang="zh-TW" altLang="en-US" sz="1500" dirty="0"/>
                  <a:t>通過激發函數 </a:t>
                </a:r>
                <a14:m>
                  <m:oMath xmlns:m="http://schemas.openxmlformats.org/officeDocument/2006/math">
                    <m:r>
                      <a:rPr kumimoji="1" lang="en-US" altLang="zh-TW" sz="1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TW" sz="1500" dirty="0"/>
                  <a:t> (</a:t>
                </a:r>
                <a:r>
                  <a:rPr kumimoji="1" lang="zh-TW" altLang="en-US" sz="1500" dirty="0"/>
                  <a:t>扭曲</a:t>
                </a:r>
                <a:r>
                  <a:rPr kumimoji="1" lang="en-US" altLang="zh-TW" sz="1500" dirty="0"/>
                  <a:t>)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D326841-078B-3A4B-B5F9-D6944B4A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304" y="2168974"/>
                <a:ext cx="3819972" cy="784830"/>
              </a:xfrm>
              <a:prstGeom prst="rect">
                <a:avLst/>
              </a:prstGeom>
              <a:blipFill>
                <a:blip r:embed="rId8"/>
                <a:stretch>
                  <a:fillRect l="-664" t="-1587" r="-33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442CEF-1394-4143-BAEE-EAF33BA179E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7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AF07F736-3BAA-431C-9483-11CF4B4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1783"/>
            <a:ext cx="4313891" cy="2852737"/>
          </a:xfrm>
        </p:spPr>
        <p:txBody>
          <a:bodyPr/>
          <a:lstStyle/>
          <a:p>
            <a:r>
              <a:rPr lang="zh-TW" altLang="en-US" dirty="0"/>
              <a:t>梯度下降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539ADDE-7FCB-46C8-800C-E1345A63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1508"/>
            <a:ext cx="5748244" cy="1500187"/>
          </a:xfrm>
        </p:spPr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278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pic>
        <p:nvPicPr>
          <p:cNvPr id="3" name="圖片 2" descr="一張含有 時鐘 的圖片&#10;&#10;自動產生的描述">
            <a:extLst>
              <a:ext uri="{FF2B5EF4-FFF2-40B4-BE49-F238E27FC236}">
                <a16:creationId xmlns:a16="http://schemas.microsoft.com/office/drawing/2014/main" id="{AE21F043-517D-8B48-8A44-84829397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78154"/>
            <a:ext cx="10897534" cy="2759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FB6443-F71B-C44B-94BD-45AD0D7C3AF7}"/>
                  </a:ext>
                </a:extLst>
              </p:cNvPr>
              <p:cNvSpPr txBox="1"/>
              <p:nvPr/>
            </p:nvSpPr>
            <p:spPr>
              <a:xfrm>
                <a:off x="2657169" y="4524931"/>
                <a:ext cx="69784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500" dirty="0"/>
                  <a:t>在神經網路中，尋找一組好參數 </a:t>
                </a:r>
                <a14:m>
                  <m:oMath xmlns:m="http://schemas.openxmlformats.org/officeDocument/2006/math">
                    <m:r>
                      <a:rPr kumimoji="1" lang="en-US" altLang="zh-TW" sz="25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sz="2500" dirty="0"/>
                  <a:t> ，讓</a:t>
                </a:r>
                <a:r>
                  <a:rPr kumimoji="1" lang="en-US" altLang="zh-TW" sz="2500" dirty="0"/>
                  <a:t> loss </a:t>
                </a:r>
                <a:r>
                  <a:rPr kumimoji="1" lang="zh-TW" altLang="en-US" sz="2500" dirty="0"/>
                  <a:t>下降：</a:t>
                </a: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5FB6443-F71B-C44B-94BD-45AD0D7C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69" y="4524931"/>
                <a:ext cx="6978444" cy="477054"/>
              </a:xfrm>
              <a:prstGeom prst="rect">
                <a:avLst/>
              </a:prstGeom>
              <a:blipFill>
                <a:blip r:embed="rId3"/>
                <a:stretch>
                  <a:fillRect l="-1270" t="-7692" r="-5808" b="-3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2B55259-C5BE-C74C-BF07-8C5E5DAFD52E}"/>
                  </a:ext>
                </a:extLst>
              </p:cNvPr>
              <p:cNvSpPr txBox="1"/>
              <p:nvPr/>
            </p:nvSpPr>
            <p:spPr>
              <a:xfrm>
                <a:off x="4145525" y="5188997"/>
                <a:ext cx="3900950" cy="6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500" dirty="0">
                    <a:solidFill>
                      <a:srgbClr val="FF0000"/>
                    </a:solidFill>
                  </a:rPr>
                  <a:t>Objective: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kumimoji="1" lang="en-US" altLang="zh-TW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TW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5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kumimoji="1" lang="en-US" altLang="zh-TW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TW" alt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2B55259-C5BE-C74C-BF07-8C5E5DAF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25" y="5188997"/>
                <a:ext cx="3900950" cy="688137"/>
              </a:xfrm>
              <a:prstGeom prst="rect">
                <a:avLst/>
              </a:prstGeom>
              <a:blipFill>
                <a:blip r:embed="rId4"/>
                <a:stretch>
                  <a:fillRect l="-2265" t="-5455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498FCF-0A96-6D42-9C18-EE0CE51BA035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378C90-FDDF-4044-BF01-3ECAF7776DC9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12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5CB1245-E976-6E4D-A8CB-47D14063FAB4}"/>
              </a:ext>
            </a:extLst>
          </p:cNvPr>
          <p:cNvGrpSpPr/>
          <p:nvPr/>
        </p:nvGrpSpPr>
        <p:grpSpPr>
          <a:xfrm>
            <a:off x="1465077" y="2021748"/>
            <a:ext cx="2297211" cy="2676851"/>
            <a:chOff x="1189774" y="1936955"/>
            <a:chExt cx="2297211" cy="267685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4AEAD38-E377-2B4C-89A2-D4C81620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774" y="2350131"/>
              <a:ext cx="2297211" cy="22636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7039F225-87A6-1344-9C6F-B8DCB14201C7}"/>
                    </a:ext>
                  </a:extLst>
                </p:cNvPr>
                <p:cNvSpPr txBox="1"/>
                <p:nvPr/>
              </p:nvSpPr>
              <p:spPr>
                <a:xfrm>
                  <a:off x="1872644" y="1936955"/>
                  <a:ext cx="931473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7039F225-87A6-1344-9C6F-B8DCB1420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2644" y="1936955"/>
                  <a:ext cx="931473" cy="353943"/>
                </a:xfrm>
                <a:prstGeom prst="rect">
                  <a:avLst/>
                </a:prstGeom>
                <a:blipFill>
                  <a:blip r:embed="rId3"/>
                  <a:stretch>
                    <a:fillRect l="-6757" r="-1351" b="-241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42CEFB-DCF0-C245-9228-ED2ADA10F59E}"/>
              </a:ext>
            </a:extLst>
          </p:cNvPr>
          <p:cNvSpPr txBox="1"/>
          <p:nvPr/>
        </p:nvSpPr>
        <p:spPr>
          <a:xfrm>
            <a:off x="481779" y="1474326"/>
            <a:ext cx="328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假設有一個一元二次方程式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78D003B-5AEE-2E42-BB54-BC18676DBB9F}"/>
              </a:ext>
            </a:extLst>
          </p:cNvPr>
          <p:cNvGrpSpPr/>
          <p:nvPr/>
        </p:nvGrpSpPr>
        <p:grpSpPr>
          <a:xfrm>
            <a:off x="838200" y="4373145"/>
            <a:ext cx="3438832" cy="1563051"/>
            <a:chOff x="838200" y="4373145"/>
            <a:chExt cx="3438832" cy="1563051"/>
          </a:xfrm>
        </p:grpSpPr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55192AB6-4342-5340-A0BC-4BDEA1FCF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0609" y="4373145"/>
              <a:ext cx="678426" cy="7693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EFC704A-39E8-F245-9DD3-2C4DA53E1E5B}"/>
                </a:ext>
              </a:extLst>
            </p:cNvPr>
            <p:cNvSpPr txBox="1"/>
            <p:nvPr/>
          </p:nvSpPr>
          <p:spPr>
            <a:xfrm>
              <a:off x="838200" y="5289865"/>
              <a:ext cx="3438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數值最小的地方</a:t>
              </a:r>
              <a:endPara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全域最佳解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(Global optimum)</a:t>
              </a:r>
              <a:endPara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92DF9FD-4CBB-9E47-B098-46138F8A5AF3}"/>
              </a:ext>
            </a:extLst>
          </p:cNvPr>
          <p:cNvGrpSpPr/>
          <p:nvPr/>
        </p:nvGrpSpPr>
        <p:grpSpPr>
          <a:xfrm>
            <a:off x="4994865" y="1474326"/>
            <a:ext cx="6812822" cy="2840361"/>
            <a:chOff x="4994865" y="1474326"/>
            <a:chExt cx="6812822" cy="2840361"/>
          </a:xfrm>
        </p:grpSpPr>
        <p:pic>
          <p:nvPicPr>
            <p:cNvPr id="20" name="圖片 19" descr="一張含有 時鐘 的圖片&#10;&#10;自動產生的描述">
              <a:extLst>
                <a:ext uri="{FF2B5EF4-FFF2-40B4-BE49-F238E27FC236}">
                  <a16:creationId xmlns:a16="http://schemas.microsoft.com/office/drawing/2014/main" id="{8628FB0E-8E69-7149-9BC2-070B79A78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4865" y="2138505"/>
              <a:ext cx="6812822" cy="2176182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3A6AD8A-4EB4-724B-9B1D-672E2D6AB5FA}"/>
                </a:ext>
              </a:extLst>
            </p:cNvPr>
            <p:cNvSpPr txBox="1"/>
            <p:nvPr/>
          </p:nvSpPr>
          <p:spPr>
            <a:xfrm>
              <a:off x="4994865" y="1474326"/>
              <a:ext cx="3280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假設有一個神經網路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1215C07-838B-0A4E-BE5D-05E6ACBC3819}"/>
              </a:ext>
            </a:extLst>
          </p:cNvPr>
          <p:cNvGrpSpPr/>
          <p:nvPr/>
        </p:nvGrpSpPr>
        <p:grpSpPr>
          <a:xfrm>
            <a:off x="5741549" y="4568362"/>
            <a:ext cx="5742528" cy="1491140"/>
            <a:chOff x="5741549" y="4568362"/>
            <a:chExt cx="5742528" cy="1491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5F877E5-F22D-C541-A3FE-68587E2A8D19}"/>
                    </a:ext>
                  </a:extLst>
                </p:cNvPr>
                <p:cNvSpPr txBox="1"/>
                <p:nvPr/>
              </p:nvSpPr>
              <p:spPr>
                <a:xfrm>
                  <a:off x="5741549" y="4568362"/>
                  <a:ext cx="5742528" cy="804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23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𝐿𝑜𝑠𝑠</m:t>
                        </m:r>
                        <m:d>
                          <m:d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,</m:t>
                            </m:r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kumimoji="1" lang="en-US" altLang="zh-TW" sz="2300" b="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 </m:t>
                        </m:r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𝜎</m:t>
                        </m:r>
                        <m:d>
                          <m:dPr>
                            <m:ctrlP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12</m:t>
                                </m:r>
                              </m:sub>
                              <m:sup>
                                <m:r>
                                  <a:rPr kumimoji="1" lang="en-US" altLang="zh-TW" sz="2300" i="1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  <m: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2+</m:t>
                            </m:r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</m:t>
                        </m:r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𝜎</m:t>
                        </m:r>
                        <m:d>
                          <m:dPr>
                            <m:ctrlP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TW" sz="2300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…</m:t>
                            </m:r>
                          </m:e>
                        </m:d>
                        <m:r>
                          <a:rPr kumimoji="1" lang="en-US" altLang="zh-TW" sz="23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+…</m:t>
                        </m:r>
                      </m:oMath>
                    </m:oMathPara>
                  </a14:m>
                  <a:endParaRPr kumimoji="1" lang="en-US" altLang="zh-TW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5F877E5-F22D-C541-A3FE-68587E2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1549" y="4568362"/>
                  <a:ext cx="5742528" cy="804259"/>
                </a:xfrm>
                <a:prstGeom prst="rect">
                  <a:avLst/>
                </a:prstGeom>
                <a:blipFill>
                  <a:blip r:embed="rId5"/>
                  <a:stretch>
                    <a:fillRect t="-1587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DED5D92-55FB-1C4A-A69C-3F9210C73480}"/>
                    </a:ext>
                  </a:extLst>
                </p:cNvPr>
                <p:cNvSpPr txBox="1"/>
                <p:nvPr/>
              </p:nvSpPr>
              <p:spPr>
                <a:xfrm>
                  <a:off x="6381291" y="5413171"/>
                  <a:ext cx="446304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zh-TW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參數組合太多了</a:t>
                  </a:r>
                  <a:r>
                    <a:rPr kumimoji="1" lang="en-US" altLang="zh-TW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a14:m>
                  <a:r>
                    <a:rPr kumimoji="1" lang="en-US" altLang="zh-TW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zh-TW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高維空間</a:t>
                  </a:r>
                  <a:r>
                    <a:rPr kumimoji="1" lang="en-US" altLang="zh-TW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dim</m:t>
                      </m:r>
                      <m:r>
                        <a:rPr kumimoji="1" lang="en-US" altLang="zh-TW" b="0" i="0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&gt;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3 </m:t>
                      </m:r>
                    </m:oMath>
                  </a14:m>
                  <a:r>
                    <a:rPr kumimoji="1" lang="en-US" altLang="zh-TW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 </a:t>
                  </a:r>
                  <a:r>
                    <a:rPr kumimoji="1" lang="zh-TW" altLang="en-US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難以想像</a:t>
                  </a: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DED5D92-55FB-1C4A-A69C-3F9210C73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291" y="5413171"/>
                  <a:ext cx="4463044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67" t="-1923" b="-1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F2EB81-9DD1-894C-9B49-651F1FEBC7B6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1BCD30-7B51-6146-80A3-C720EF9FD9C3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81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(Review)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CB6F94-717B-6F48-9D25-C247DDFE4B1B}"/>
                  </a:ext>
                </a:extLst>
              </p:cNvPr>
              <p:cNvSpPr txBox="1"/>
              <p:nvPr/>
            </p:nvSpPr>
            <p:spPr>
              <a:xfrm>
                <a:off x="2805951" y="1422283"/>
                <a:ext cx="692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機器學習：透過既定的演算法學習資料與標籤</a:t>
                </a:r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之間的關聯。</a:t>
                </a:r>
                <a:endPara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CB6F94-717B-6F48-9D25-C247DDFE4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951" y="1422283"/>
                <a:ext cx="6920755" cy="369332"/>
              </a:xfrm>
              <a:prstGeom prst="rect">
                <a:avLst/>
              </a:prstGeom>
              <a:blipFill>
                <a:blip r:embed="rId2"/>
                <a:stretch>
                  <a:fillRect l="-733" t="-666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群組 43">
            <a:extLst>
              <a:ext uri="{FF2B5EF4-FFF2-40B4-BE49-F238E27FC236}">
                <a16:creationId xmlns:a16="http://schemas.microsoft.com/office/drawing/2014/main" id="{C83E2CC2-7E4A-6149-8BC6-A1B0B11DE368}"/>
              </a:ext>
            </a:extLst>
          </p:cNvPr>
          <p:cNvGrpSpPr/>
          <p:nvPr/>
        </p:nvGrpSpPr>
        <p:grpSpPr>
          <a:xfrm>
            <a:off x="371975" y="4224022"/>
            <a:ext cx="3831349" cy="1587973"/>
            <a:chOff x="371975" y="4224022"/>
            <a:chExt cx="3831349" cy="158797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6B025F7-ECDD-0D4D-AA1F-C4EB2210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096" y="4674037"/>
              <a:ext cx="3724228" cy="1137958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2B7A40-A377-4343-8A27-14EEDC09A235}"/>
                </a:ext>
              </a:extLst>
            </p:cNvPr>
            <p:cNvSpPr/>
            <p:nvPr/>
          </p:nvSpPr>
          <p:spPr>
            <a:xfrm>
              <a:off x="371975" y="4224022"/>
              <a:ext cx="1223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表格數據</a:t>
              </a:r>
              <a:r>
                <a: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 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97ED8E0-28A4-0644-B97A-9292C633056E}"/>
              </a:ext>
            </a:extLst>
          </p:cNvPr>
          <p:cNvGrpSpPr/>
          <p:nvPr/>
        </p:nvGrpSpPr>
        <p:grpSpPr>
          <a:xfrm>
            <a:off x="3764742" y="1881713"/>
            <a:ext cx="3719397" cy="3159585"/>
            <a:chOff x="3764742" y="1881713"/>
            <a:chExt cx="3719397" cy="3159585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DA190C1-9349-5647-831D-C4F84AFB441D}"/>
                </a:ext>
              </a:extLst>
            </p:cNvPr>
            <p:cNvGrpSpPr/>
            <p:nvPr/>
          </p:nvGrpSpPr>
          <p:grpSpPr>
            <a:xfrm>
              <a:off x="3932465" y="2291386"/>
              <a:ext cx="1496200" cy="1367755"/>
              <a:chOff x="4212289" y="2248634"/>
              <a:chExt cx="1496200" cy="1367755"/>
            </a:xfrm>
          </p:grpSpPr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EBF6CD3F-CA46-C84D-BA80-B9964CD1E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2289" y="2248634"/>
                <a:ext cx="1496200" cy="998423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857C26B-2A1A-1A45-B524-A02E6F7377D9}"/>
                  </a:ext>
                </a:extLst>
              </p:cNvPr>
              <p:cNvSpPr txBox="1"/>
              <p:nvPr/>
            </p:nvSpPr>
            <p:spPr>
              <a:xfrm>
                <a:off x="4536485" y="3247057"/>
                <a:ext cx="869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小火龍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14223738-6BB3-1841-A5B1-EBFC19C3F2C7}"/>
                </a:ext>
              </a:extLst>
            </p:cNvPr>
            <p:cNvGrpSpPr/>
            <p:nvPr/>
          </p:nvGrpSpPr>
          <p:grpSpPr>
            <a:xfrm>
              <a:off x="5986504" y="2302682"/>
              <a:ext cx="1497635" cy="1368790"/>
              <a:chOff x="6220488" y="2074689"/>
              <a:chExt cx="1497635" cy="1368790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C19D4868-0806-2A47-9536-9DB8A472F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0488" y="2074689"/>
                <a:ext cx="1497635" cy="998423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BE24802-9319-1E41-B832-6DDFAEDBE713}"/>
                  </a:ext>
                </a:extLst>
              </p:cNvPr>
              <p:cNvSpPr txBox="1"/>
              <p:nvPr/>
            </p:nvSpPr>
            <p:spPr>
              <a:xfrm>
                <a:off x="6531779" y="3074147"/>
                <a:ext cx="869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皮卡丘</a:t>
                </a: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DF53165C-A0F5-534E-B05E-304B9DA62E0A}"/>
                </a:ext>
              </a:extLst>
            </p:cNvPr>
            <p:cNvGrpSpPr/>
            <p:nvPr/>
          </p:nvGrpSpPr>
          <p:grpSpPr>
            <a:xfrm>
              <a:off x="4997431" y="3671472"/>
              <a:ext cx="1489956" cy="1369826"/>
              <a:chOff x="4894731" y="3824351"/>
              <a:chExt cx="1489956" cy="1369826"/>
            </a:xfrm>
          </p:grpSpPr>
          <p:pic>
            <p:nvPicPr>
              <p:cNvPr id="33" name="圖片 32" descr="一張含有 藍色, 坐, 桌, 熊 的圖片&#10;&#10;自動產生的描述">
                <a:extLst>
                  <a:ext uri="{FF2B5EF4-FFF2-40B4-BE49-F238E27FC236}">
                    <a16:creationId xmlns:a16="http://schemas.microsoft.com/office/drawing/2014/main" id="{342624E1-12F2-3A4E-9C89-31EFE09D8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4731" y="3824351"/>
                <a:ext cx="1489956" cy="993304"/>
              </a:xfrm>
              <a:prstGeom prst="rect">
                <a:avLst/>
              </a:prstGeom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BF5A9E6-883C-514C-8BDD-C347A895F601}"/>
                  </a:ext>
                </a:extLst>
              </p:cNvPr>
              <p:cNvSpPr txBox="1"/>
              <p:nvPr/>
            </p:nvSpPr>
            <p:spPr>
              <a:xfrm>
                <a:off x="5204920" y="4824845"/>
                <a:ext cx="869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傑尼龜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52D7EF2-528A-784E-BF10-16A4631C4AB9}"/>
                </a:ext>
              </a:extLst>
            </p:cNvPr>
            <p:cNvSpPr/>
            <p:nvPr/>
          </p:nvSpPr>
          <p:spPr>
            <a:xfrm>
              <a:off x="3764742" y="188171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圖片：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4F3F69E-7852-2241-AFC5-B73DF42BC28E}"/>
              </a:ext>
            </a:extLst>
          </p:cNvPr>
          <p:cNvGrpSpPr/>
          <p:nvPr/>
        </p:nvGrpSpPr>
        <p:grpSpPr>
          <a:xfrm>
            <a:off x="7288501" y="4359264"/>
            <a:ext cx="4706274" cy="1076453"/>
            <a:chOff x="7288501" y="4359264"/>
            <a:chExt cx="4706274" cy="107645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862929B-C7A1-5F42-B9C9-378962D7680D}"/>
                </a:ext>
              </a:extLst>
            </p:cNvPr>
            <p:cNvSpPr/>
            <p:nvPr/>
          </p:nvSpPr>
          <p:spPr>
            <a:xfrm>
              <a:off x="7288501" y="435926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文字：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389FB4D-F7D3-E442-A441-90D17BA94B37}"/>
                </a:ext>
              </a:extLst>
            </p:cNvPr>
            <p:cNvSpPr txBox="1"/>
            <p:nvPr/>
          </p:nvSpPr>
          <p:spPr>
            <a:xfrm>
              <a:off x="7383022" y="4789386"/>
              <a:ext cx="4611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這是小意思，意思意思一下就好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/ Good.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全球疫情肆虐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/ Bad.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DE858D-BBE4-9D4A-A891-753927135C36}"/>
              </a:ext>
            </a:extLst>
          </p:cNvPr>
          <p:cNvSpPr txBox="1"/>
          <p:nvPr/>
        </p:nvSpPr>
        <p:spPr>
          <a:xfrm>
            <a:off x="11779623" y="648866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42CEFB-DCF0-C245-9228-ED2ADA10F59E}"/>
              </a:ext>
            </a:extLst>
          </p:cNvPr>
          <p:cNvSpPr txBox="1"/>
          <p:nvPr/>
        </p:nvSpPr>
        <p:spPr>
          <a:xfrm>
            <a:off x="838200" y="1534475"/>
            <a:ext cx="136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想像一下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CD98FD72-D88A-9D4B-BB65-39FCF84717FF}"/>
              </a:ext>
            </a:extLst>
          </p:cNvPr>
          <p:cNvCxnSpPr>
            <a:cxnSpLocks/>
          </p:cNvCxnSpPr>
          <p:nvPr/>
        </p:nvCxnSpPr>
        <p:spPr>
          <a:xfrm flipV="1">
            <a:off x="3262576" y="2267583"/>
            <a:ext cx="0" cy="29820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E0192503-7ADA-684A-80FC-54B7EF11D008}"/>
              </a:ext>
            </a:extLst>
          </p:cNvPr>
          <p:cNvCxnSpPr>
            <a:cxnSpLocks/>
          </p:cNvCxnSpPr>
          <p:nvPr/>
        </p:nvCxnSpPr>
        <p:spPr>
          <a:xfrm flipV="1">
            <a:off x="3252744" y="5259489"/>
            <a:ext cx="5733941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29E9D74-0FF5-074B-B41F-41009818794D}"/>
                  </a:ext>
                </a:extLst>
              </p:cNvPr>
              <p:cNvSpPr txBox="1"/>
              <p:nvPr/>
            </p:nvSpPr>
            <p:spPr>
              <a:xfrm>
                <a:off x="2932550" y="1903807"/>
                <a:ext cx="66005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29E9D74-0FF5-074B-B41F-41009818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50" y="1903807"/>
                <a:ext cx="660052" cy="353943"/>
              </a:xfrm>
              <a:prstGeom prst="rect">
                <a:avLst/>
              </a:prstGeom>
              <a:blipFill>
                <a:blip r:embed="rId2"/>
                <a:stretch>
                  <a:fillRect l="-7547" r="-7547" b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C8218EA-8B9A-824E-AFEB-725C50372F4D}"/>
                  </a:ext>
                </a:extLst>
              </p:cNvPr>
              <p:cNvSpPr txBox="1"/>
              <p:nvPr/>
            </p:nvSpPr>
            <p:spPr>
              <a:xfrm>
                <a:off x="9074016" y="5072684"/>
                <a:ext cx="24269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4C8218EA-8B9A-824E-AFEB-725C50372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016" y="5072684"/>
                <a:ext cx="242695" cy="353943"/>
              </a:xfrm>
              <a:prstGeom prst="rect">
                <a:avLst/>
              </a:prstGeom>
              <a:blipFill>
                <a:blip r:embed="rId3"/>
                <a:stretch>
                  <a:fillRect l="-23810" r="-19048"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手繪多邊形 50">
            <a:extLst>
              <a:ext uri="{FF2B5EF4-FFF2-40B4-BE49-F238E27FC236}">
                <a16:creationId xmlns:a16="http://schemas.microsoft.com/office/drawing/2014/main" id="{D58702DF-69C5-7B4D-80C5-66F53B8EF8D2}"/>
              </a:ext>
            </a:extLst>
          </p:cNvPr>
          <p:cNvSpPr/>
          <p:nvPr/>
        </p:nvSpPr>
        <p:spPr>
          <a:xfrm>
            <a:off x="3349908" y="2854452"/>
            <a:ext cx="5309419" cy="2218232"/>
          </a:xfrm>
          <a:custGeom>
            <a:avLst/>
            <a:gdLst>
              <a:gd name="connsiteX0" fmla="*/ 0 w 5309419"/>
              <a:gd name="connsiteY0" fmla="*/ 0 h 2218232"/>
              <a:gd name="connsiteX1" fmla="*/ 609600 w 5309419"/>
              <a:gd name="connsiteY1" fmla="*/ 1130709 h 2218232"/>
              <a:gd name="connsiteX2" fmla="*/ 1465006 w 5309419"/>
              <a:gd name="connsiteY2" fmla="*/ 1809135 h 2218232"/>
              <a:gd name="connsiteX3" fmla="*/ 3175819 w 5309419"/>
              <a:gd name="connsiteY3" fmla="*/ 491613 h 2218232"/>
              <a:gd name="connsiteX4" fmla="*/ 4630993 w 5309419"/>
              <a:gd name="connsiteY4" fmla="*/ 2172929 h 2218232"/>
              <a:gd name="connsiteX5" fmla="*/ 5309419 w 5309419"/>
              <a:gd name="connsiteY5" fmla="*/ 1573161 h 221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9419" h="2218232">
                <a:moveTo>
                  <a:pt x="0" y="0"/>
                </a:moveTo>
                <a:cubicBezTo>
                  <a:pt x="182716" y="414593"/>
                  <a:pt x="365432" y="829187"/>
                  <a:pt x="609600" y="1130709"/>
                </a:cubicBezTo>
                <a:cubicBezTo>
                  <a:pt x="853768" y="1432231"/>
                  <a:pt x="1037303" y="1915651"/>
                  <a:pt x="1465006" y="1809135"/>
                </a:cubicBezTo>
                <a:cubicBezTo>
                  <a:pt x="1892709" y="1702619"/>
                  <a:pt x="2648155" y="430981"/>
                  <a:pt x="3175819" y="491613"/>
                </a:cubicBezTo>
                <a:cubicBezTo>
                  <a:pt x="3703483" y="552245"/>
                  <a:pt x="4275393" y="1992671"/>
                  <a:pt x="4630993" y="2172929"/>
                </a:cubicBezTo>
                <a:cubicBezTo>
                  <a:pt x="4986593" y="2353187"/>
                  <a:pt x="5148006" y="1963174"/>
                  <a:pt x="5309419" y="1573161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21FAF3D5-6360-5045-B609-2483809B65F6}"/>
              </a:ext>
            </a:extLst>
          </p:cNvPr>
          <p:cNvSpPr/>
          <p:nvPr/>
        </p:nvSpPr>
        <p:spPr>
          <a:xfrm>
            <a:off x="3510941" y="3302870"/>
            <a:ext cx="163321" cy="15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1BEA9E27-7AB4-624A-A00B-78F209E0FDED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3592602" y="3460186"/>
            <a:ext cx="0" cy="179930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CAB3AD8-E25A-FB4B-8AF0-04B34292FBFD}"/>
                  </a:ext>
                </a:extLst>
              </p:cNvPr>
              <p:cNvSpPr txBox="1"/>
              <p:nvPr/>
            </p:nvSpPr>
            <p:spPr>
              <a:xfrm>
                <a:off x="3415533" y="5315443"/>
                <a:ext cx="36093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CAB3AD8-E25A-FB4B-8AF0-04B34292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33" y="5315443"/>
                <a:ext cx="360933" cy="353943"/>
              </a:xfrm>
              <a:prstGeom prst="rect">
                <a:avLst/>
              </a:prstGeom>
              <a:blipFill>
                <a:blip r:embed="rId4"/>
                <a:stretch>
                  <a:fillRect l="-17241" r="-689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E17DDB7-03EB-0C49-BC60-9EE946F97B20}"/>
                  </a:ext>
                </a:extLst>
              </p:cNvPr>
              <p:cNvSpPr txBox="1"/>
              <p:nvPr/>
            </p:nvSpPr>
            <p:spPr>
              <a:xfrm>
                <a:off x="4541326" y="5315442"/>
                <a:ext cx="37208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E17DDB7-03EB-0C49-BC60-9EE946F97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26" y="5315442"/>
                <a:ext cx="372089" cy="353943"/>
              </a:xfrm>
              <a:prstGeom prst="rect">
                <a:avLst/>
              </a:prstGeom>
              <a:blipFill>
                <a:blip r:embed="rId5"/>
                <a:stretch>
                  <a:fillRect l="-16667"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1A2C7CF-8390-3346-A39F-3071305459BC}"/>
              </a:ext>
            </a:extLst>
          </p:cNvPr>
          <p:cNvCxnSpPr>
            <a:cxnSpLocks/>
          </p:cNvCxnSpPr>
          <p:nvPr/>
        </p:nvCxnSpPr>
        <p:spPr>
          <a:xfrm>
            <a:off x="4662673" y="4769734"/>
            <a:ext cx="0" cy="4799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>
            <a:extLst>
              <a:ext uri="{FF2B5EF4-FFF2-40B4-BE49-F238E27FC236}">
                <a16:creationId xmlns:a16="http://schemas.microsoft.com/office/drawing/2014/main" id="{FB46ABA7-6C55-7046-98AF-8D78F9E73515}"/>
              </a:ext>
            </a:extLst>
          </p:cNvPr>
          <p:cNvSpPr/>
          <p:nvPr/>
        </p:nvSpPr>
        <p:spPr>
          <a:xfrm>
            <a:off x="4581012" y="4584442"/>
            <a:ext cx="163321" cy="15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0F5DEBD6-B02D-CE40-BFD0-F6D64BE8F705}"/>
                  </a:ext>
                </a:extLst>
              </p:cNvPr>
              <p:cNvSpPr txBox="1"/>
              <p:nvPr/>
            </p:nvSpPr>
            <p:spPr>
              <a:xfrm>
                <a:off x="8177587" y="4000979"/>
                <a:ext cx="107907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3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0F5DEBD6-B02D-CE40-BFD0-F6D64BE8F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87" y="4000979"/>
                <a:ext cx="1079077" cy="353943"/>
              </a:xfrm>
              <a:prstGeom prst="rect">
                <a:avLst/>
              </a:prstGeom>
              <a:blipFill>
                <a:blip r:embed="rId6"/>
                <a:stretch>
                  <a:fillRect l="-4651" r="-8140" b="-31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8AE754B8-1361-7B4D-9835-68F606FB6EA4}"/>
              </a:ext>
            </a:extLst>
          </p:cNvPr>
          <p:cNvGrpSpPr/>
          <p:nvPr/>
        </p:nvGrpSpPr>
        <p:grpSpPr>
          <a:xfrm>
            <a:off x="3742944" y="3575307"/>
            <a:ext cx="630246" cy="941846"/>
            <a:chOff x="3654453" y="3575307"/>
            <a:chExt cx="630246" cy="941846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B085F557-88EA-4F44-99FC-BD29818F03A1}"/>
                </a:ext>
              </a:extLst>
            </p:cNvPr>
            <p:cNvSpPr/>
            <p:nvPr/>
          </p:nvSpPr>
          <p:spPr>
            <a:xfrm>
              <a:off x="3654453" y="3679962"/>
              <a:ext cx="163321" cy="15731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414DD7C9-1350-8D40-A36F-3A0E61AF661E}"/>
                </a:ext>
              </a:extLst>
            </p:cNvPr>
            <p:cNvSpPr/>
            <p:nvPr/>
          </p:nvSpPr>
          <p:spPr>
            <a:xfrm>
              <a:off x="3957486" y="4136449"/>
              <a:ext cx="163321" cy="15731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向右箭號 64">
              <a:extLst>
                <a:ext uri="{FF2B5EF4-FFF2-40B4-BE49-F238E27FC236}">
                  <a16:creationId xmlns:a16="http://schemas.microsoft.com/office/drawing/2014/main" id="{AD8EAD60-D884-2141-912A-72E0FF658D56}"/>
                </a:ext>
              </a:extLst>
            </p:cNvPr>
            <p:cNvSpPr/>
            <p:nvPr/>
          </p:nvSpPr>
          <p:spPr>
            <a:xfrm rot="3448775">
              <a:off x="3907386" y="3778097"/>
              <a:ext cx="580103" cy="174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4E49079F-BCCE-0248-9D53-51578B5075F7}"/>
                </a:ext>
              </a:extLst>
            </p:cNvPr>
            <p:cNvSpPr/>
            <p:nvPr/>
          </p:nvSpPr>
          <p:spPr>
            <a:xfrm>
              <a:off x="3806304" y="3922321"/>
              <a:ext cx="163321" cy="15731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FFD3FBCC-104C-6447-886C-D1B8D035F46D}"/>
                </a:ext>
              </a:extLst>
            </p:cNvPr>
            <p:cNvSpPr/>
            <p:nvPr/>
          </p:nvSpPr>
          <p:spPr>
            <a:xfrm>
              <a:off x="4114650" y="4359837"/>
              <a:ext cx="163321" cy="15731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70B82B6-C9AE-B945-8262-F490A921585A}"/>
              </a:ext>
            </a:extLst>
          </p:cNvPr>
          <p:cNvSpPr txBox="1"/>
          <p:nvPr/>
        </p:nvSpPr>
        <p:spPr>
          <a:xfrm>
            <a:off x="2918115" y="5661692"/>
            <a:ext cx="136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初始化參數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523BA92-2871-374D-9B14-6A5316E0E15C}"/>
              </a:ext>
            </a:extLst>
          </p:cNvPr>
          <p:cNvSpPr txBox="1"/>
          <p:nvPr/>
        </p:nvSpPr>
        <p:spPr>
          <a:xfrm>
            <a:off x="4621174" y="2338860"/>
            <a:ext cx="35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要怎麼知道往左走還是往右走 ？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7FCD5AC-ED63-C54E-91FC-85CDB231B0F6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24A0D3-D1D1-AD49-B179-2EB808AFC41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2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46AE914-AC40-A84D-BDAF-B716AF4173A9}"/>
              </a:ext>
            </a:extLst>
          </p:cNvPr>
          <p:cNvGrpSpPr/>
          <p:nvPr/>
        </p:nvGrpSpPr>
        <p:grpSpPr>
          <a:xfrm>
            <a:off x="5316052" y="2172739"/>
            <a:ext cx="6398596" cy="4127217"/>
            <a:chOff x="5316052" y="2172739"/>
            <a:chExt cx="6398596" cy="4127217"/>
          </a:xfrm>
        </p:grpSpPr>
        <p:cxnSp>
          <p:nvCxnSpPr>
            <p:cNvPr id="3" name="直線箭頭接點 2">
              <a:extLst>
                <a:ext uri="{FF2B5EF4-FFF2-40B4-BE49-F238E27FC236}">
                  <a16:creationId xmlns:a16="http://schemas.microsoft.com/office/drawing/2014/main" id="{CD98FD72-D88A-9D4B-BB65-39FCF8471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513" y="2536515"/>
              <a:ext cx="0" cy="298207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E0192503-7ADA-684A-80FC-54B7EF11D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0681" y="5528421"/>
              <a:ext cx="5733941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29E9D74-0FF5-074B-B41F-41009818794D}"/>
                    </a:ext>
                  </a:extLst>
                </p:cNvPr>
                <p:cNvSpPr txBox="1"/>
                <p:nvPr/>
              </p:nvSpPr>
              <p:spPr>
                <a:xfrm>
                  <a:off x="5330487" y="2172739"/>
                  <a:ext cx="660052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329E9D74-0FF5-074B-B41F-410098187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487" y="2172739"/>
                  <a:ext cx="660052" cy="353943"/>
                </a:xfrm>
                <a:prstGeom prst="rect">
                  <a:avLst/>
                </a:prstGeom>
                <a:blipFill>
                  <a:blip r:embed="rId2"/>
                  <a:stretch>
                    <a:fillRect l="-11538" r="-7692" b="-34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C8218EA-8B9A-824E-AFEB-725C50372F4D}"/>
                    </a:ext>
                  </a:extLst>
                </p:cNvPr>
                <p:cNvSpPr txBox="1"/>
                <p:nvPr/>
              </p:nvSpPr>
              <p:spPr>
                <a:xfrm>
                  <a:off x="11471953" y="5341616"/>
                  <a:ext cx="242695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C8218EA-8B9A-824E-AFEB-725C50372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953" y="5341616"/>
                  <a:ext cx="242695" cy="353943"/>
                </a:xfrm>
                <a:prstGeom prst="rect">
                  <a:avLst/>
                </a:prstGeom>
                <a:blipFill>
                  <a:blip r:embed="rId3"/>
                  <a:stretch>
                    <a:fillRect l="-25000" r="-25000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手繪多邊形 50">
              <a:extLst>
                <a:ext uri="{FF2B5EF4-FFF2-40B4-BE49-F238E27FC236}">
                  <a16:creationId xmlns:a16="http://schemas.microsoft.com/office/drawing/2014/main" id="{D58702DF-69C5-7B4D-80C5-66F53B8EF8D2}"/>
                </a:ext>
              </a:extLst>
            </p:cNvPr>
            <p:cNvSpPr/>
            <p:nvPr/>
          </p:nvSpPr>
          <p:spPr>
            <a:xfrm>
              <a:off x="5747845" y="3123384"/>
              <a:ext cx="5309419" cy="2218232"/>
            </a:xfrm>
            <a:custGeom>
              <a:avLst/>
              <a:gdLst>
                <a:gd name="connsiteX0" fmla="*/ 0 w 5309419"/>
                <a:gd name="connsiteY0" fmla="*/ 0 h 2218232"/>
                <a:gd name="connsiteX1" fmla="*/ 609600 w 5309419"/>
                <a:gd name="connsiteY1" fmla="*/ 1130709 h 2218232"/>
                <a:gd name="connsiteX2" fmla="*/ 1465006 w 5309419"/>
                <a:gd name="connsiteY2" fmla="*/ 1809135 h 2218232"/>
                <a:gd name="connsiteX3" fmla="*/ 3175819 w 5309419"/>
                <a:gd name="connsiteY3" fmla="*/ 491613 h 2218232"/>
                <a:gd name="connsiteX4" fmla="*/ 4630993 w 5309419"/>
                <a:gd name="connsiteY4" fmla="*/ 2172929 h 2218232"/>
                <a:gd name="connsiteX5" fmla="*/ 5309419 w 5309419"/>
                <a:gd name="connsiteY5" fmla="*/ 1573161 h 221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9419" h="2218232">
                  <a:moveTo>
                    <a:pt x="0" y="0"/>
                  </a:moveTo>
                  <a:cubicBezTo>
                    <a:pt x="182716" y="414593"/>
                    <a:pt x="365432" y="829187"/>
                    <a:pt x="609600" y="1130709"/>
                  </a:cubicBezTo>
                  <a:cubicBezTo>
                    <a:pt x="853768" y="1432231"/>
                    <a:pt x="1037303" y="1915651"/>
                    <a:pt x="1465006" y="1809135"/>
                  </a:cubicBezTo>
                  <a:cubicBezTo>
                    <a:pt x="1892709" y="1702619"/>
                    <a:pt x="2648155" y="430981"/>
                    <a:pt x="3175819" y="491613"/>
                  </a:cubicBezTo>
                  <a:cubicBezTo>
                    <a:pt x="3703483" y="552245"/>
                    <a:pt x="4275393" y="1992671"/>
                    <a:pt x="4630993" y="2172929"/>
                  </a:cubicBezTo>
                  <a:cubicBezTo>
                    <a:pt x="4986593" y="2353187"/>
                    <a:pt x="5148006" y="1963174"/>
                    <a:pt x="5309419" y="1573161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1FAF3D5-6360-5045-B609-2483809B65F6}"/>
                </a:ext>
              </a:extLst>
            </p:cNvPr>
            <p:cNvSpPr/>
            <p:nvPr/>
          </p:nvSpPr>
          <p:spPr>
            <a:xfrm>
              <a:off x="5908878" y="3571802"/>
              <a:ext cx="163321" cy="1573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BEA9E27-7AB4-624A-A00B-78F209E0FDED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5990539" y="3729118"/>
              <a:ext cx="0" cy="179930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6CAB3AD8-E25A-FB4B-8AF0-04B34292FBFD}"/>
                    </a:ext>
                  </a:extLst>
                </p:cNvPr>
                <p:cNvSpPr txBox="1"/>
                <p:nvPr/>
              </p:nvSpPr>
              <p:spPr>
                <a:xfrm>
                  <a:off x="5813470" y="5584375"/>
                  <a:ext cx="360933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6CAB3AD8-E25A-FB4B-8AF0-04B34292F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470" y="5584375"/>
                  <a:ext cx="360933" cy="353943"/>
                </a:xfrm>
                <a:prstGeom prst="rect">
                  <a:avLst/>
                </a:prstGeom>
                <a:blipFill>
                  <a:blip r:embed="rId4"/>
                  <a:stretch>
                    <a:fillRect l="-17241" r="-3448" b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E17DDB7-03EB-0C49-BC60-9EE946F97B20}"/>
                    </a:ext>
                  </a:extLst>
                </p:cNvPr>
                <p:cNvSpPr txBox="1"/>
                <p:nvPr/>
              </p:nvSpPr>
              <p:spPr>
                <a:xfrm>
                  <a:off x="6939263" y="5584374"/>
                  <a:ext cx="372089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E17DDB7-03EB-0C49-BC60-9EE946F9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263" y="5584374"/>
                  <a:ext cx="372089" cy="353943"/>
                </a:xfrm>
                <a:prstGeom prst="rect">
                  <a:avLst/>
                </a:prstGeom>
                <a:blipFill>
                  <a:blip r:embed="rId5"/>
                  <a:stretch>
                    <a:fillRect l="-16129" b="-68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11A2C7CF-8390-3346-A39F-3071305459BC}"/>
                </a:ext>
              </a:extLst>
            </p:cNvPr>
            <p:cNvCxnSpPr>
              <a:cxnSpLocks/>
            </p:cNvCxnSpPr>
            <p:nvPr/>
          </p:nvCxnSpPr>
          <p:spPr>
            <a:xfrm>
              <a:off x="7060610" y="5038666"/>
              <a:ext cx="0" cy="47992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FB46ABA7-6C55-7046-98AF-8D78F9E73515}"/>
                </a:ext>
              </a:extLst>
            </p:cNvPr>
            <p:cNvSpPr/>
            <p:nvPr/>
          </p:nvSpPr>
          <p:spPr>
            <a:xfrm>
              <a:off x="6978949" y="4853374"/>
              <a:ext cx="163321" cy="1573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0F5DEBD6-B02D-CE40-BFD0-F6D64BE8F705}"/>
                    </a:ext>
                  </a:extLst>
                </p:cNvPr>
                <p:cNvSpPr txBox="1"/>
                <p:nvPr/>
              </p:nvSpPr>
              <p:spPr>
                <a:xfrm>
                  <a:off x="10575524" y="4269911"/>
                  <a:ext cx="1079077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0F5DEBD6-B02D-CE40-BFD0-F6D64BE8F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24" y="4269911"/>
                  <a:ext cx="1079077" cy="353943"/>
                </a:xfrm>
                <a:prstGeom prst="rect">
                  <a:avLst/>
                </a:prstGeom>
                <a:blipFill>
                  <a:blip r:embed="rId6"/>
                  <a:stretch>
                    <a:fillRect l="-4651" r="-8140" b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470B82B6-C9AE-B945-8262-F490A921585A}"/>
                </a:ext>
              </a:extLst>
            </p:cNvPr>
            <p:cNvSpPr txBox="1"/>
            <p:nvPr/>
          </p:nvSpPr>
          <p:spPr>
            <a:xfrm>
              <a:off x="5316052" y="5930624"/>
              <a:ext cx="1366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初始化參數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EECADA1-C918-C84F-A2BC-DB150AEAF5C8}"/>
              </a:ext>
            </a:extLst>
          </p:cNvPr>
          <p:cNvGrpSpPr/>
          <p:nvPr/>
        </p:nvGrpSpPr>
        <p:grpSpPr>
          <a:xfrm>
            <a:off x="5607214" y="1775651"/>
            <a:ext cx="6227046" cy="2932176"/>
            <a:chOff x="3107554" y="1617797"/>
            <a:chExt cx="6227046" cy="2932176"/>
          </a:xfrm>
        </p:grpSpPr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0DD7188-D5BF-AB43-916D-B2348738EA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554" y="2815132"/>
              <a:ext cx="983115" cy="1734841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7F51E4B-ABB7-224F-A2BD-F7E7E8A578B9}"/>
                    </a:ext>
                  </a:extLst>
                </p:cNvPr>
                <p:cNvSpPr txBox="1"/>
                <p:nvPr/>
              </p:nvSpPr>
              <p:spPr>
                <a:xfrm>
                  <a:off x="3762031" y="1617797"/>
                  <a:ext cx="5572569" cy="1169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3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透過</a:t>
                  </a:r>
                  <a:r>
                    <a:rPr kumimoji="1" lang="zh-TW" altLang="en-US" sz="2300" dirty="0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切線斜率</a:t>
                  </a:r>
                  <a14:m>
                    <m:oMath xmlns:m="http://schemas.openxmlformats.org/officeDocument/2006/math">
                      <m:r>
                        <a:rPr kumimoji="1" lang="en-US" altLang="zh-TW" sz="2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TW" sz="2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TW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TW" sz="23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zh-TW" altLang="en-US" sz="23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決定接下來往哪走：</a:t>
                  </a:r>
                  <a:endParaRPr kumimoji="1" lang="en-US" altLang="zh-TW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𝐿</m:t>
                            </m:r>
                          </m:e>
                          <m:sup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𝜕</m:t>
                            </m:r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𝜕𝜃</m:t>
                            </m:r>
                          </m:den>
                        </m:f>
                        <m:sSub>
                          <m:sSubPr>
                            <m:ctrlP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zh-TW" altLang="en-US" sz="23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𝜃</m:t>
                            </m:r>
                            <m:r>
                              <a:rPr kumimoji="1" lang="en-US" altLang="zh-TW" sz="23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TW" sz="2300" b="0" i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TW" sz="23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&lt;0</m:t>
                        </m:r>
                      </m:oMath>
                    </m:oMathPara>
                  </a14:m>
                  <a:endParaRPr kumimoji="1" lang="zh-TW" altLang="en-US" sz="23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7F51E4B-ABB7-224F-A2BD-F7E7E8A57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031" y="1617797"/>
                  <a:ext cx="5572569" cy="1169359"/>
                </a:xfrm>
                <a:prstGeom prst="rect">
                  <a:avLst/>
                </a:prstGeom>
                <a:blipFill>
                  <a:blip r:embed="rId7"/>
                  <a:stretch>
                    <a:fillRect l="-1364" t="-54839" b="-1311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EF069B6-A5AE-DA4E-A1E4-54E173C84135}"/>
              </a:ext>
            </a:extLst>
          </p:cNvPr>
          <p:cNvGrpSpPr/>
          <p:nvPr/>
        </p:nvGrpSpPr>
        <p:grpSpPr>
          <a:xfrm>
            <a:off x="833687" y="1644133"/>
            <a:ext cx="3581053" cy="4345800"/>
            <a:chOff x="7940062" y="1520204"/>
            <a:chExt cx="3581053" cy="4345800"/>
          </a:xfrm>
        </p:grpSpPr>
        <p:pic>
          <p:nvPicPr>
            <p:cNvPr id="5" name="圖片 4" descr="一張含有 風箏, 光 的圖片&#10;&#10;自動產生的描述">
              <a:extLst>
                <a:ext uri="{FF2B5EF4-FFF2-40B4-BE49-F238E27FC236}">
                  <a16:creationId xmlns:a16="http://schemas.microsoft.com/office/drawing/2014/main" id="{123AC28D-6EA4-2C41-822B-42D2C747F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0062" y="2004436"/>
              <a:ext cx="3581053" cy="3861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B6C4799A-CA66-AD4C-8598-45355F825301}"/>
                    </a:ext>
                  </a:extLst>
                </p:cNvPr>
                <p:cNvSpPr txBox="1"/>
                <p:nvPr/>
              </p:nvSpPr>
              <p:spPr>
                <a:xfrm>
                  <a:off x="8651000" y="1520204"/>
                  <a:ext cx="2293128" cy="5114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sz="2300" b="0" dirty="0"/>
                    <a:t>切線斜率：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30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1" lang="en-US" altLang="zh-TW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sz="23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kumimoji="1" lang="zh-TW" altLang="en-US" sz="23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B6C4799A-CA66-AD4C-8598-45355F825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1000" y="1520204"/>
                  <a:ext cx="2293128" cy="511422"/>
                </a:xfrm>
                <a:prstGeom prst="rect">
                  <a:avLst/>
                </a:prstGeom>
                <a:blipFill>
                  <a:blip r:embed="rId9"/>
                  <a:stretch>
                    <a:fillRect l="-7735" r="-3315" b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36E4BB9-E7E4-E144-9193-ACFFEE8EC6DC}"/>
              </a:ext>
            </a:extLst>
          </p:cNvPr>
          <p:cNvSpPr txBox="1"/>
          <p:nvPr/>
        </p:nvSpPr>
        <p:spPr>
          <a:xfrm>
            <a:off x="98610" y="6260639"/>
            <a:ext cx="6163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10"/>
              </a:rPr>
              <a:t>https://</a:t>
            </a:r>
            <a:r>
              <a:rPr kumimoji="1" lang="en-US" altLang="zh-TW" sz="1500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10"/>
              </a:rPr>
              <a:t>zh.wikipedia.org</a:t>
            </a:r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10"/>
              </a:rPr>
              <a:t>/wiki/%E6%96%9C%E7%8E%87</a:t>
            </a:r>
            <a:endParaRPr kumimoji="1"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4A8D4DF-3472-C64E-9401-5806FAEB32A0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16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pic>
        <p:nvPicPr>
          <p:cNvPr id="21" name="圖片 20" descr="一張含有 文字, 地圖 的圖片&#10;&#10;自動產生的描述">
            <a:extLst>
              <a:ext uri="{FF2B5EF4-FFF2-40B4-BE49-F238E27FC236}">
                <a16:creationId xmlns:a16="http://schemas.microsoft.com/office/drawing/2014/main" id="{3C8D0B67-BF61-4E4A-B769-5F16D665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48" y="1324920"/>
            <a:ext cx="9984658" cy="506797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A9C46591-1436-2143-80CA-6F91EF240D33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27F463-2E3C-E24B-9C5D-7F77A4842E09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604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FBBA9E82-7EF5-304A-971B-C564DC3BD5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62" y="1206224"/>
            <a:ext cx="10055738" cy="5447951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753D1B-723E-E344-9529-59CBC6888EB4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52B5E1-091E-E146-A406-6151A6BED1B2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0668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3198459-A809-7B43-A50A-35A85D1613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4" y="1314020"/>
            <a:ext cx="9667772" cy="48679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60F691-3F5D-0842-B1E9-E6613E59F196}"/>
              </a:ext>
            </a:extLst>
          </p:cNvPr>
          <p:cNvSpPr txBox="1"/>
          <p:nvPr/>
        </p:nvSpPr>
        <p:spPr>
          <a:xfrm>
            <a:off x="3716594" y="2927801"/>
            <a:ext cx="1238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更新第一次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A52416-BAF5-0E46-A290-74EF1FE03F61}"/>
              </a:ext>
            </a:extLst>
          </p:cNvPr>
          <p:cNvSpPr txBox="1"/>
          <p:nvPr/>
        </p:nvSpPr>
        <p:spPr>
          <a:xfrm>
            <a:off x="3716594" y="3591645"/>
            <a:ext cx="1238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更新第二次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E9CF2F-8036-154F-808A-EA7E8FED66E0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B4E9A7-9D27-2543-9FCE-6FDBDD3A8322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9553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影響參數更新的因素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E9B6141-8B64-7240-8A03-3843596A11E1}"/>
              </a:ext>
            </a:extLst>
          </p:cNvPr>
          <p:cNvGrpSpPr/>
          <p:nvPr/>
        </p:nvGrpSpPr>
        <p:grpSpPr>
          <a:xfrm>
            <a:off x="641741" y="1531742"/>
            <a:ext cx="11362404" cy="4796914"/>
            <a:chOff x="445283" y="1279422"/>
            <a:chExt cx="11362404" cy="479691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4C32C6E-637A-014D-B19C-64856A6FA24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283" y="1279422"/>
              <a:ext cx="11362404" cy="4796914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C33A7A8A-97CA-4749-96EC-B3B58986C104}"/>
                </a:ext>
              </a:extLst>
            </p:cNvPr>
            <p:cNvSpPr/>
            <p:nvPr/>
          </p:nvSpPr>
          <p:spPr>
            <a:xfrm>
              <a:off x="9547123" y="2507225"/>
              <a:ext cx="963561" cy="511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0A4C8F-A661-9847-977A-CFC81F51060A}"/>
                  </a:ext>
                </a:extLst>
              </p:cNvPr>
              <p:cNvSpPr/>
              <p:nvPr/>
            </p:nvSpPr>
            <p:spPr>
              <a:xfrm>
                <a:off x="8667042" y="1570823"/>
                <a:ext cx="3371610" cy="1257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TW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TW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7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7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7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TW" sz="27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TW" sz="2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kumimoji="1" lang="en-US" altLang="zh-TW" sz="27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7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TW" sz="27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7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TW" sz="27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7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kumimoji="1" lang="en-US" altLang="zh-TW" sz="2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en-US" altLang="zh-TW" sz="2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1" lang="en-US" altLang="zh-TW" sz="27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0A4C8F-A661-9847-977A-CFC81F51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042" y="1570823"/>
                <a:ext cx="3371610" cy="1257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圓角矩形 10">
            <a:extLst>
              <a:ext uri="{FF2B5EF4-FFF2-40B4-BE49-F238E27FC236}">
                <a16:creationId xmlns:a16="http://schemas.microsoft.com/office/drawing/2014/main" id="{0D9308E0-C62C-3249-B616-6EA2F5C46728}"/>
              </a:ext>
            </a:extLst>
          </p:cNvPr>
          <p:cNvSpPr/>
          <p:nvPr/>
        </p:nvSpPr>
        <p:spPr>
          <a:xfrm>
            <a:off x="4761131" y="2386814"/>
            <a:ext cx="4522839" cy="13255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sz="2300" dirty="0">
                <a:solidFill>
                  <a:srgbClr val="FF0000"/>
                </a:solidFill>
              </a:rPr>
              <a:t>受</a:t>
            </a:r>
            <a:r>
              <a:rPr kumimoji="1" lang="en-US" altLang="zh-TW" sz="2300" dirty="0">
                <a:solidFill>
                  <a:srgbClr val="FF0000"/>
                </a:solidFill>
              </a:rPr>
              <a:t> loss function </a:t>
            </a:r>
            <a:r>
              <a:rPr kumimoji="1" lang="zh-TW" altLang="en-US" sz="2300" dirty="0">
                <a:solidFill>
                  <a:srgbClr val="FF0000"/>
                </a:solidFill>
              </a:rPr>
              <a:t>影響</a:t>
            </a:r>
            <a:endParaRPr kumimoji="1" lang="en-US" altLang="zh-TW" sz="23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sz="2300" dirty="0">
                <a:solidFill>
                  <a:schemeClr val="accent2"/>
                </a:solidFill>
              </a:rPr>
              <a:t>受</a:t>
            </a:r>
            <a:r>
              <a:rPr kumimoji="1" lang="en-US" altLang="zh-TW" sz="2300" dirty="0">
                <a:solidFill>
                  <a:schemeClr val="accent2"/>
                </a:solidFill>
              </a:rPr>
              <a:t> activation function </a:t>
            </a:r>
            <a:r>
              <a:rPr kumimoji="1" lang="zh-TW" altLang="en-US" sz="2300" dirty="0">
                <a:solidFill>
                  <a:schemeClr val="accent2"/>
                </a:solidFill>
              </a:rPr>
              <a:t>影響</a:t>
            </a:r>
            <a:endParaRPr kumimoji="1" lang="en-US" altLang="zh-TW" sz="23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sz="2300" dirty="0">
                <a:solidFill>
                  <a:schemeClr val="accent6"/>
                </a:solidFill>
              </a:rPr>
              <a:t>受 </a:t>
            </a:r>
            <a:r>
              <a:rPr kumimoji="1" lang="en-US" altLang="zh-TW" sz="2300" dirty="0">
                <a:solidFill>
                  <a:schemeClr val="accent6"/>
                </a:solidFill>
              </a:rPr>
              <a:t>weight initialization </a:t>
            </a:r>
            <a:r>
              <a:rPr kumimoji="1" lang="zh-TW" altLang="en-US" sz="2300" dirty="0">
                <a:solidFill>
                  <a:schemeClr val="accent6"/>
                </a:solidFill>
              </a:rPr>
              <a:t>影響</a:t>
            </a:r>
            <a:endParaRPr kumimoji="1" lang="en-US" altLang="zh-TW" sz="2300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sz="2300" dirty="0">
                <a:solidFill>
                  <a:schemeClr val="accent1"/>
                </a:solidFill>
              </a:rPr>
              <a:t>受</a:t>
            </a:r>
            <a:r>
              <a:rPr kumimoji="1" lang="en-US" altLang="zh-TW" sz="2300" dirty="0">
                <a:solidFill>
                  <a:schemeClr val="accent1"/>
                </a:solidFill>
              </a:rPr>
              <a:t> learning rate </a:t>
            </a:r>
            <a:r>
              <a:rPr kumimoji="1" lang="zh-TW" altLang="en-US" sz="2300" dirty="0">
                <a:solidFill>
                  <a:schemeClr val="accent1"/>
                </a:solidFill>
              </a:rPr>
              <a:t>影響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6A5FD1-DC9A-6341-A4C3-38307C038AB0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7E8CD6-7011-E440-9AEC-D7FB41BB5462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0543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D30A58-8D50-114E-AE61-CD9E1F577368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50</a:t>
            </a:r>
            <a:endParaRPr kumimoji="1" lang="zh-TW" altLang="en-US" dirty="0"/>
          </a:p>
        </p:txBody>
      </p:sp>
      <p:pic>
        <p:nvPicPr>
          <p:cNvPr id="8" name="圖片 7" descr="一張含有 室外, 標誌, 正面, 坐 的圖片&#10;&#10;自動產生的描述">
            <a:extLst>
              <a:ext uri="{FF2B5EF4-FFF2-40B4-BE49-F238E27FC236}">
                <a16:creationId xmlns:a16="http://schemas.microsoft.com/office/drawing/2014/main" id="{F5E82848-113C-E54F-823A-EEBC06C8D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7"/>
          <a:stretch/>
        </p:blipFill>
        <p:spPr>
          <a:xfrm>
            <a:off x="673100" y="1063689"/>
            <a:ext cx="11518900" cy="51655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BB3E36-637A-044B-B2A1-064A9B030109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</p:spTree>
    <p:extLst>
      <p:ext uri="{BB962C8B-B14F-4D97-AF65-F5344CB8AC3E}">
        <p14:creationId xmlns:p14="http://schemas.microsoft.com/office/powerpoint/2010/main" val="1824997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學習率 </a:t>
            </a:r>
            <a:r>
              <a:rPr lang="en-US" altLang="zh-TW" dirty="0"/>
              <a:t>(Learning rate)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296AF02-1546-154C-9687-F4D4DA48BA38}"/>
              </a:ext>
            </a:extLst>
          </p:cNvPr>
          <p:cNvGrpSpPr/>
          <p:nvPr/>
        </p:nvGrpSpPr>
        <p:grpSpPr>
          <a:xfrm>
            <a:off x="1887589" y="1816069"/>
            <a:ext cx="8151146" cy="4612528"/>
            <a:chOff x="1887589" y="1816069"/>
            <a:chExt cx="8151146" cy="461252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B384A69-315C-1D46-BEC9-307E339B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589" y="1816069"/>
              <a:ext cx="8151146" cy="461252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A90313-E402-C74B-8827-B74F7F6FE792}"/>
                </a:ext>
              </a:extLst>
            </p:cNvPr>
            <p:cNvSpPr/>
            <p:nvPr/>
          </p:nvSpPr>
          <p:spPr>
            <a:xfrm>
              <a:off x="8367251" y="1816069"/>
              <a:ext cx="1592826" cy="698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4F8DC9-44DA-5045-AEB9-7936C7E45357}"/>
              </a:ext>
            </a:extLst>
          </p:cNvPr>
          <p:cNvSpPr txBox="1"/>
          <p:nvPr/>
        </p:nvSpPr>
        <p:spPr>
          <a:xfrm>
            <a:off x="6096000" y="2144827"/>
            <a:ext cx="404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學習率通常會設置：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1e-2,1e-3, 1e-4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E6DB25-B9FB-B741-AB81-F7642D9A6B6E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64E69C-80EB-3D43-BAC7-5EB87ACD136D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819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 – </a:t>
            </a:r>
            <a:r>
              <a:rPr lang="zh-TW" altLang="en-US" dirty="0"/>
              <a:t>缺點</a:t>
            </a:r>
          </a:p>
        </p:txBody>
      </p:sp>
      <p:pic>
        <p:nvPicPr>
          <p:cNvPr id="11" name="圖片 10" descr="一張含有 時鐘 的圖片&#10;&#10;自動產生的描述">
            <a:extLst>
              <a:ext uri="{FF2B5EF4-FFF2-40B4-BE49-F238E27FC236}">
                <a16:creationId xmlns:a16="http://schemas.microsoft.com/office/drawing/2014/main" id="{053F14AD-C7D9-A14D-BA12-7866B4F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59" y="1495476"/>
            <a:ext cx="6805368" cy="2136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803F74D-2148-3245-A6CB-C2D2E04E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689" y="3789395"/>
            <a:ext cx="7683500" cy="26543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48219FB-B825-E24C-909B-8C3683C7F8AE}"/>
              </a:ext>
            </a:extLst>
          </p:cNvPr>
          <p:cNvSpPr/>
          <p:nvPr/>
        </p:nvSpPr>
        <p:spPr>
          <a:xfrm>
            <a:off x="2510689" y="4670323"/>
            <a:ext cx="2395608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3EFB1D-92E6-8F4E-8B7F-B1A16C2A9516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8277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隨機梯度下降</a:t>
            </a:r>
            <a:br>
              <a:rPr lang="en-US" altLang="zh-TW" dirty="0"/>
            </a:br>
            <a:r>
              <a:rPr lang="en-US" altLang="zh-TW" dirty="0"/>
              <a:t>(Stochastic Gradient Descent, SGD)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B6C929-A0F8-C844-BAC7-F858983D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89" y="1599759"/>
            <a:ext cx="9466422" cy="460723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593513A-6675-F84B-B578-551965498FE5}"/>
              </a:ext>
            </a:extLst>
          </p:cNvPr>
          <p:cNvSpPr txBox="1"/>
          <p:nvPr/>
        </p:nvSpPr>
        <p:spPr>
          <a:xfrm>
            <a:off x="98611" y="6260639"/>
            <a:ext cx="2428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顏宏達</a:t>
            </a:r>
            <a:endParaRPr kumimoji="1"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89318D-E0D9-8347-8DF1-1EBA0552300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253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(Review)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CB6F94-717B-6F48-9D25-C247DDFE4B1B}"/>
                  </a:ext>
                </a:extLst>
              </p:cNvPr>
              <p:cNvSpPr txBox="1"/>
              <p:nvPr/>
            </p:nvSpPr>
            <p:spPr>
              <a:xfrm>
                <a:off x="2805951" y="1422283"/>
                <a:ext cx="692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機器學習：透過既定的演算法學習資料與標籤</a:t>
                </a:r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之間的關聯。</a:t>
                </a:r>
                <a:endPara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CB6F94-717B-6F48-9D25-C247DDFE4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951" y="1422283"/>
                <a:ext cx="6920755" cy="369332"/>
              </a:xfrm>
              <a:prstGeom prst="rect">
                <a:avLst/>
              </a:prstGeom>
              <a:blipFill>
                <a:blip r:embed="rId2"/>
                <a:stretch>
                  <a:fillRect l="-733" t="-666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FA7752FB-7255-664C-9C10-EF0E4C900DAD}"/>
              </a:ext>
            </a:extLst>
          </p:cNvPr>
          <p:cNvGrpSpPr/>
          <p:nvPr/>
        </p:nvGrpSpPr>
        <p:grpSpPr>
          <a:xfrm>
            <a:off x="1089209" y="1987650"/>
            <a:ext cx="9989670" cy="1200329"/>
            <a:chOff x="1089209" y="1987650"/>
            <a:chExt cx="998967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2EAC9900-DB5E-1049-AC83-D82CACBFF2A7}"/>
                    </a:ext>
                  </a:extLst>
                </p:cNvPr>
                <p:cNvSpPr txBox="1"/>
                <p:nvPr/>
              </p:nvSpPr>
              <p:spPr>
                <a:xfrm>
                  <a:off x="2432419" y="1987650"/>
                  <a:ext cx="864646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1. </a:t>
                  </a:r>
                  <a:r>
                    <a:rPr kumimoji="1" lang="zh-TW" altLang="en-US" dirty="0"/>
                    <a:t>依據資料決定訓練目標：</a:t>
                  </a:r>
                  <a:endParaRPr kumimoji="1" lang="en-US" altLang="zh-TW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zh-TW" altLang="en-US" dirty="0"/>
                    <a:t>分類 </a:t>
                  </a:r>
                  <a:r>
                    <a:rPr kumimoji="1" lang="en-US" altLang="zh-TW" dirty="0"/>
                    <a:t>(Classification)</a:t>
                  </a:r>
                  <a:r>
                    <a:rPr kumimoji="1" lang="zh-TW" altLang="en-US" dirty="0"/>
                    <a:t>：標籤</a:t>
                  </a:r>
                  <a:r>
                    <a:rPr kumimoji="1" lang="en-US" altLang="zh-TW" dirty="0"/>
                    <a:t> (</a:t>
                  </a:r>
                  <a14:m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kumimoji="1" lang="en-US" altLang="zh-TW" dirty="0"/>
                    <a:t>) </a:t>
                  </a:r>
                  <a:r>
                    <a:rPr kumimoji="1" lang="zh-TW" altLang="en-US" dirty="0"/>
                    <a:t>為類別數值，</a:t>
                  </a:r>
                  <a:r>
                    <a:rPr kumimoji="1" lang="en-US" altLang="zh-TW" dirty="0"/>
                    <a:t>ex: </a:t>
                  </a:r>
                  <a:r>
                    <a:rPr kumimoji="1" lang="zh-TW" altLang="en-US" dirty="0"/>
                    <a:t>瑕疵檢測、文本分類。</a:t>
                  </a:r>
                  <a:endParaRPr kumimoji="1" lang="en-US" altLang="zh-TW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zh-TW" altLang="en-US" dirty="0"/>
                    <a:t>迴歸</a:t>
                  </a:r>
                  <a:r>
                    <a:rPr kumimoji="1" lang="en-US" altLang="zh-TW" dirty="0"/>
                    <a:t> (Regression)</a:t>
                  </a:r>
                  <a:r>
                    <a:rPr kumimoji="1" lang="zh-TW" altLang="en-US" dirty="0"/>
                    <a:t>：標籤</a:t>
                  </a:r>
                  <a:r>
                    <a:rPr kumimoji="1" lang="en-US" altLang="zh-TW" dirty="0"/>
                    <a:t> (</a:t>
                  </a:r>
                  <a14:m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kumimoji="1" lang="en-US" altLang="zh-TW" dirty="0"/>
                    <a:t>)</a:t>
                  </a:r>
                  <a:r>
                    <a:rPr kumimoji="1" lang="zh-TW" altLang="en-US" dirty="0"/>
                    <a:t> 為連續數值，</a:t>
                  </a:r>
                  <a:r>
                    <a:rPr kumimoji="1" lang="en-US" altLang="zh-TW" dirty="0"/>
                    <a:t>ex: </a:t>
                  </a:r>
                  <a:r>
                    <a:rPr kumimoji="1" lang="zh-TW" altLang="en-US" dirty="0"/>
                    <a:t>股市預測、房價預測。</a:t>
                  </a:r>
                  <a:endParaRPr kumimoji="1" lang="en-US" altLang="zh-TW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TW" dirty="0"/>
                    <a:t>Other (for deep learning)</a:t>
                  </a: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2EAC9900-DB5E-1049-AC83-D82CACBFF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419" y="1987650"/>
                  <a:ext cx="8646460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735" t="-2105" b="-73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圖形 6" descr="紙張">
              <a:extLst>
                <a:ext uri="{FF2B5EF4-FFF2-40B4-BE49-F238E27FC236}">
                  <a16:creationId xmlns:a16="http://schemas.microsoft.com/office/drawing/2014/main" id="{1FEA7414-CE9C-244B-9D58-24D1D731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9209" y="2130614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72A106E-AD71-8B4E-A923-246A3252CC05}"/>
              </a:ext>
            </a:extLst>
          </p:cNvPr>
          <p:cNvGrpSpPr/>
          <p:nvPr/>
        </p:nvGrpSpPr>
        <p:grpSpPr>
          <a:xfrm>
            <a:off x="766482" y="3231597"/>
            <a:ext cx="11013141" cy="1497106"/>
            <a:chOff x="766482" y="3231597"/>
            <a:chExt cx="11013141" cy="1497106"/>
          </a:xfrm>
        </p:grpSpPr>
        <p:pic>
          <p:nvPicPr>
            <p:cNvPr id="3" name="圖形 2" descr="機器人">
              <a:extLst>
                <a:ext uri="{FF2B5EF4-FFF2-40B4-BE49-F238E27FC236}">
                  <a16:creationId xmlns:a16="http://schemas.microsoft.com/office/drawing/2014/main" id="{18AB9846-28EB-A04C-9C40-DEF266C4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482" y="3231597"/>
              <a:ext cx="1497106" cy="1497106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915361C-5E48-E646-A990-96A8E4E56F39}"/>
                </a:ext>
              </a:extLst>
            </p:cNvPr>
            <p:cNvSpPr txBox="1"/>
            <p:nvPr/>
          </p:nvSpPr>
          <p:spPr>
            <a:xfrm>
              <a:off x="2432419" y="3549700"/>
              <a:ext cx="93472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2. </a:t>
              </a:r>
              <a:r>
                <a:rPr kumimoji="1" lang="zh-TW" altLang="en-US" dirty="0"/>
                <a:t>決定機器學習演算法：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分類：</a:t>
              </a:r>
              <a:r>
                <a:rPr kumimoji="1" lang="en-US" altLang="zh-TW" dirty="0"/>
                <a:t>SVC, Decision Tree, Random forest, Gradient Boosting, </a:t>
              </a:r>
              <a:r>
                <a:rPr kumimoji="1" lang="en-US" altLang="zh-TW" dirty="0" err="1"/>
                <a:t>XGBoost</a:t>
              </a:r>
              <a:r>
                <a:rPr kumimoji="1" lang="en-US" altLang="zh-TW" dirty="0"/>
                <a:t>, </a:t>
              </a:r>
              <a:r>
                <a:rPr kumimoji="1" lang="en-US" altLang="zh-TW" dirty="0" err="1"/>
                <a:t>LightGBM</a:t>
              </a:r>
              <a:r>
                <a:rPr kumimoji="1" lang="zh-TW" altLang="en-US" dirty="0"/>
                <a:t> 等等。</a:t>
              </a:r>
              <a:endParaRPr kumimoji="1"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迴歸：</a:t>
              </a:r>
              <a:r>
                <a:rPr kumimoji="1" lang="en-US" altLang="zh-TW" dirty="0"/>
                <a:t>SVR, Linear Regression, Ridge Regression, Lasso Regression, Elastic Net </a:t>
              </a:r>
              <a:r>
                <a:rPr kumimoji="1" lang="zh-TW" altLang="en-US" dirty="0"/>
                <a:t>等等。</a:t>
              </a:r>
              <a:endParaRPr kumimoji="1" lang="en-US" altLang="zh-TW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EBFC275-0665-1247-A12B-B983C9871189}"/>
              </a:ext>
            </a:extLst>
          </p:cNvPr>
          <p:cNvGrpSpPr/>
          <p:nvPr/>
        </p:nvGrpSpPr>
        <p:grpSpPr>
          <a:xfrm>
            <a:off x="1089209" y="4834751"/>
            <a:ext cx="9765551" cy="994935"/>
            <a:chOff x="1089209" y="4834751"/>
            <a:chExt cx="9765551" cy="994935"/>
          </a:xfrm>
        </p:grpSpPr>
        <p:pic>
          <p:nvPicPr>
            <p:cNvPr id="9" name="圖形 8" descr="圓形圖簡報">
              <a:extLst>
                <a:ext uri="{FF2B5EF4-FFF2-40B4-BE49-F238E27FC236}">
                  <a16:creationId xmlns:a16="http://schemas.microsoft.com/office/drawing/2014/main" id="{C170FCF3-7ECE-4A4E-BF36-BFC971B2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9209" y="4915286"/>
              <a:ext cx="914400" cy="914400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EDFF7A5-FA64-F24B-938F-D3C6D5BDAD6C}"/>
                </a:ext>
              </a:extLst>
            </p:cNvPr>
            <p:cNvSpPr txBox="1"/>
            <p:nvPr/>
          </p:nvSpPr>
          <p:spPr>
            <a:xfrm>
              <a:off x="2432419" y="4834751"/>
              <a:ext cx="84223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3. </a:t>
              </a:r>
              <a:r>
                <a:rPr kumimoji="1" lang="zh-TW" altLang="en-US" dirty="0"/>
                <a:t>評估指標：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分類：</a:t>
              </a:r>
              <a:r>
                <a:rPr kumimoji="1" lang="en-US" altLang="zh-TW" dirty="0"/>
                <a:t>Accuracy, Error rate, Precision, Recall, F1-score, Confusion matrix</a:t>
              </a:r>
              <a:r>
                <a:rPr kumimoji="1" lang="zh-TW" altLang="en-US" dirty="0"/>
                <a:t>。</a:t>
              </a:r>
              <a:endParaRPr kumimoji="1" lang="en-US" altLang="zh-TW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/>
                <a:t>迴歸：</a:t>
              </a:r>
              <a:r>
                <a:rPr kumimoji="1" lang="en-US" altLang="zh-TW" dirty="0"/>
                <a:t>R-square, Mean square error, Mean absolute error, Root mean square error</a:t>
              </a:r>
              <a:r>
                <a:rPr kumimoji="1" lang="zh-TW" altLang="en-US" dirty="0"/>
                <a:t>。</a:t>
              </a:r>
              <a:endParaRPr kumimoji="1" lang="en-US" altLang="zh-TW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8B4925-FBC0-7C44-AB95-E8DB6356A274}"/>
              </a:ext>
            </a:extLst>
          </p:cNvPr>
          <p:cNvSpPr txBox="1"/>
          <p:nvPr/>
        </p:nvSpPr>
        <p:spPr>
          <a:xfrm>
            <a:off x="11779623" y="648866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9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8D213DE-EEA8-1941-9AD0-B3D7FE8B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1" y="1826340"/>
            <a:ext cx="10421356" cy="44984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896D18C-2126-D746-9C7D-BA6C3C723ED7}"/>
              </a:ext>
            </a:extLst>
          </p:cNvPr>
          <p:cNvSpPr txBox="1"/>
          <p:nvPr/>
        </p:nvSpPr>
        <p:spPr>
          <a:xfrm>
            <a:off x="98611" y="6260639"/>
            <a:ext cx="2428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顏宏達</a:t>
            </a:r>
            <a:endParaRPr kumimoji="1"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806EDB-DBBD-DF4B-8C3B-E8C36D66595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4043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梯度下降</a:t>
            </a:r>
            <a:r>
              <a:rPr lang="en-US" altLang="zh-TW" dirty="0"/>
              <a:t> (Gradient Descent) – </a:t>
            </a:r>
            <a:r>
              <a:rPr lang="zh-TW" altLang="en-US" dirty="0"/>
              <a:t>缺點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FC3B22-7568-DC48-A2DC-3CAD072A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7" y="1737412"/>
            <a:ext cx="10842246" cy="24938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B6DBF28-75AC-8247-B238-ECDCCDFC89AF}"/>
              </a:ext>
            </a:extLst>
          </p:cNvPr>
          <p:cNvSpPr txBox="1"/>
          <p:nvPr/>
        </p:nvSpPr>
        <p:spPr>
          <a:xfrm>
            <a:off x="98611" y="6260639"/>
            <a:ext cx="2428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顏宏達</a:t>
            </a:r>
            <a:endParaRPr kumimoji="1"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D30A58-8D50-114E-AE61-CD9E1F577368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0204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動量 </a:t>
            </a:r>
            <a:r>
              <a:rPr lang="en-US" altLang="zh-TW" dirty="0"/>
              <a:t>(Momentum)</a:t>
            </a:r>
            <a:endParaRPr lang="zh-TW" altLang="en-US" dirty="0"/>
          </a:p>
        </p:txBody>
      </p:sp>
      <p:pic>
        <p:nvPicPr>
          <p:cNvPr id="25" name="圖片 24" descr="一張含有 螢幕擷取畫面, 文字, 地圖 的圖片&#10;&#10;自動產生的描述">
            <a:extLst>
              <a:ext uri="{FF2B5EF4-FFF2-40B4-BE49-F238E27FC236}">
                <a16:creationId xmlns:a16="http://schemas.microsoft.com/office/drawing/2014/main" id="{E74D972F-4958-6F4B-B909-120AB54E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8" y="1707914"/>
            <a:ext cx="11737544" cy="451590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5AEF61D-B64C-724D-A5DD-7D24E930C924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2A2B-44D9-5749-A50D-DE272F24AE1F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09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動量 </a:t>
            </a:r>
            <a:r>
              <a:rPr lang="en-US" altLang="zh-TW" dirty="0"/>
              <a:t>(Momentum)</a:t>
            </a:r>
            <a:endParaRPr lang="zh-TW" altLang="en-US" dirty="0"/>
          </a:p>
        </p:txBody>
      </p:sp>
      <p:pic>
        <p:nvPicPr>
          <p:cNvPr id="3" name="圖片 2" descr="一張含有 地圖 的圖片&#10;&#10;自動產生的描述">
            <a:extLst>
              <a:ext uri="{FF2B5EF4-FFF2-40B4-BE49-F238E27FC236}">
                <a16:creationId xmlns:a16="http://schemas.microsoft.com/office/drawing/2014/main" id="{750893AA-FBCA-D644-9D17-C776C15E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599759"/>
            <a:ext cx="11499127" cy="45650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696B01-3528-C74A-A162-3E3DC5585ADF}"/>
              </a:ext>
            </a:extLst>
          </p:cNvPr>
          <p:cNvSpPr txBox="1"/>
          <p:nvPr/>
        </p:nvSpPr>
        <p:spPr>
          <a:xfrm>
            <a:off x="71718" y="6229591"/>
            <a:ext cx="24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台大電機李宏毅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740F8A-F420-E746-813F-EA8BFB3B3782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177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優化器 </a:t>
            </a:r>
            <a:r>
              <a:rPr lang="en-US" altLang="zh-TW" dirty="0"/>
              <a:t>(Optimizer)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B9C700-B812-974A-9FE2-E073BEE2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43" y="1482213"/>
            <a:ext cx="6117713" cy="47362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3ED8CF3-E825-FF49-ADA4-AC4ED8C3A3E4}"/>
              </a:ext>
            </a:extLst>
          </p:cNvPr>
          <p:cNvSpPr txBox="1"/>
          <p:nvPr/>
        </p:nvSpPr>
        <p:spPr>
          <a:xfrm>
            <a:off x="167147" y="6214472"/>
            <a:ext cx="74823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https://</a:t>
            </a:r>
            <a:r>
              <a:rPr kumimoji="1" lang="en-US" altLang="zh-TW" sz="1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TW" sz="1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Jaewan</a:t>
            </a:r>
            <a:r>
              <a:rPr kumimoji="1" lang="en-US" altLang="zh-TW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-Yun/optimizer-visualization</a:t>
            </a:r>
            <a:endParaRPr kumimoji="1" lang="zh-TW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F58A7E-F3FD-F04F-9B05-22ED47DB145B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0228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AF07F736-3BAA-431C-9483-11CF4B4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1783"/>
            <a:ext cx="4313891" cy="2852737"/>
          </a:xfrm>
        </p:spPr>
        <p:txBody>
          <a:bodyPr/>
          <a:lstStyle/>
          <a:p>
            <a:r>
              <a:rPr lang="zh-TW" altLang="en-US" dirty="0"/>
              <a:t>反向傳播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539ADDE-7FCB-46C8-800C-E1345A63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1508"/>
            <a:ext cx="5748244" cy="1500187"/>
          </a:xfrm>
        </p:spPr>
        <p:txBody>
          <a:bodyPr/>
          <a:lstStyle/>
          <a:p>
            <a:r>
              <a:rPr lang="en-US" altLang="zh-TW" dirty="0"/>
              <a:t>Back propagation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837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58B243-E0CE-5D49-AD80-9D784721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15" y="1450839"/>
            <a:ext cx="7148256" cy="5132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C4D9F0A-A8C3-7B47-9F18-D2E01A097736}"/>
                  </a:ext>
                </a:extLst>
              </p:cNvPr>
              <p:cNvSpPr txBox="1"/>
              <p:nvPr/>
            </p:nvSpPr>
            <p:spPr>
              <a:xfrm>
                <a:off x="8458973" y="1457772"/>
                <a:ext cx="1968424" cy="731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5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TW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1" lang="zh-TW" altLang="en-US" sz="25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C4D9F0A-A8C3-7B47-9F18-D2E01A09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973" y="1457772"/>
                <a:ext cx="1968424" cy="731482"/>
              </a:xfrm>
              <a:prstGeom prst="rect">
                <a:avLst/>
              </a:prstGeom>
              <a:blipFill>
                <a:blip r:embed="rId3"/>
                <a:stretch>
                  <a:fillRect l="-1282" t="-1724" r="-1282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E2427A2-D4B5-F445-AC9D-98B5C82C6AD8}"/>
              </a:ext>
            </a:extLst>
          </p:cNvPr>
          <p:cNvSpPr/>
          <p:nvPr/>
        </p:nvSpPr>
        <p:spPr>
          <a:xfrm>
            <a:off x="9924750" y="1402395"/>
            <a:ext cx="530326" cy="842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440B5F-EC0F-AC42-BE0E-E507CD28C915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2333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04F887A-37C6-2F46-A786-8E886C1D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16" y="1253491"/>
            <a:ext cx="8761567" cy="533031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連鎖率、損失函數、激發函數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C4CB19-E780-EB49-849A-0AF58DF73C08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E5BA-EE05-2642-8FDE-46E3571BB346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24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pic>
        <p:nvPicPr>
          <p:cNvPr id="3" name="圖片 2" descr="一張含有 時鐘 的圖片&#10;&#10;自動產生的描述">
            <a:extLst>
              <a:ext uri="{FF2B5EF4-FFF2-40B4-BE49-F238E27FC236}">
                <a16:creationId xmlns:a16="http://schemas.microsoft.com/office/drawing/2014/main" id="{88FB9641-52A3-474A-968E-BDFD3F46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94" y="2185437"/>
            <a:ext cx="8829260" cy="324754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BFC1BD-66F3-4941-A753-085A5374D8E3}"/>
              </a:ext>
            </a:extLst>
          </p:cNvPr>
          <p:cNvSpPr txBox="1"/>
          <p:nvPr/>
        </p:nvSpPr>
        <p:spPr>
          <a:xfrm>
            <a:off x="747251" y="1658130"/>
            <a:ext cx="310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考慮一個簡單的神經網路：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19AE56B-6D5E-474F-8012-9BDBDF79F796}"/>
                  </a:ext>
                </a:extLst>
              </p:cNvPr>
              <p:cNvSpPr txBox="1"/>
              <p:nvPr/>
            </p:nvSpPr>
            <p:spPr>
              <a:xfrm>
                <a:off x="2300748" y="5692067"/>
                <a:ext cx="7759112" cy="311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zh-TW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kumimoji="1" lang="zh-TW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TW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Layer 2 </a:t>
                </a:r>
                <a:r>
                  <a:rPr kumimoji="1" lang="zh-TW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的第一個</a:t>
                </a:r>
                <a:r>
                  <a:rPr kumimoji="1" lang="en-US" altLang="zh-TW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Neuron </a:t>
                </a:r>
                <a:r>
                  <a:rPr kumimoji="1" lang="zh-TW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連結到 </a:t>
                </a:r>
                <a:r>
                  <a:rPr kumimoji="1" lang="en-US" altLang="zh-TW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Layer 1 </a:t>
                </a:r>
                <a:r>
                  <a:rPr kumimoji="1" lang="zh-TW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的第二個 </a:t>
                </a:r>
                <a:r>
                  <a:rPr kumimoji="1" lang="en-US" altLang="zh-TW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Neuron</a:t>
                </a:r>
                <a:r>
                  <a:rPr kumimoji="1" lang="zh-TW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kumimoji="1" lang="en-US" altLang="zh-TW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19AE56B-6D5E-474F-8012-9BDBDF79F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8" y="5692067"/>
                <a:ext cx="7759112" cy="311880"/>
              </a:xfrm>
              <a:prstGeom prst="rect">
                <a:avLst/>
              </a:prstGeom>
              <a:blipFill>
                <a:blip r:embed="rId3"/>
                <a:stretch>
                  <a:fillRect l="-654" t="-15385" r="-980" b="-4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F0FBB2C-79D1-F643-B982-A2134BB98B4F}"/>
              </a:ext>
            </a:extLst>
          </p:cNvPr>
          <p:cNvSpPr/>
          <p:nvPr/>
        </p:nvSpPr>
        <p:spPr>
          <a:xfrm>
            <a:off x="5254427" y="3998112"/>
            <a:ext cx="507276" cy="475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0D487-A510-B949-9EF2-4110405C5214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666A00-24E5-0E4F-95A2-4FB0E5C7AECE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221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FC0B37-ABA6-794D-84C0-580C272E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4"/>
          <a:stretch/>
        </p:blipFill>
        <p:spPr>
          <a:xfrm>
            <a:off x="1015228" y="2609674"/>
            <a:ext cx="10447916" cy="322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2C86327-CF2B-804D-859F-A3177D0FBE7B}"/>
                  </a:ext>
                </a:extLst>
              </p:cNvPr>
              <p:cNvSpPr txBox="1"/>
              <p:nvPr/>
            </p:nvSpPr>
            <p:spPr>
              <a:xfrm>
                <a:off x="1015228" y="1599759"/>
                <a:ext cx="6044333" cy="87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只考慮權重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的梯度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𝐿</m:t>
                        </m:r>
                      </m:num>
                      <m:den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kumimoji="1"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白話版本：權重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1" lang="zh-TW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改變一單位，會讓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Loss </a:t>
                </a:r>
                <a:r>
                  <a:rPr kumimoji="1" lang="zh-TW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改變多少 </a:t>
                </a:r>
                <a:r>
                  <a:rPr kumimoji="1" lang="en-US" altLang="zh-TW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endPara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2C86327-CF2B-804D-859F-A3177D0F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28" y="1599759"/>
                <a:ext cx="6044333" cy="873765"/>
              </a:xfrm>
              <a:prstGeom prst="rect">
                <a:avLst/>
              </a:prstGeom>
              <a:blipFill>
                <a:blip r:embed="rId3"/>
                <a:stretch>
                  <a:fillRect l="-839"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0584E300-A3A7-174B-9B86-1FE10BDEC2ED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D72062-F01E-5C43-8EA3-1EC3C48EB10D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98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554D6F2-77BA-F44F-AA78-755C0B3F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89" r="13133"/>
          <a:stretch/>
        </p:blipFill>
        <p:spPr>
          <a:xfrm>
            <a:off x="2727511" y="1502310"/>
            <a:ext cx="6539753" cy="4413958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(Review)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560A33-98FD-144B-99D9-0347297EAEF2}"/>
              </a:ext>
            </a:extLst>
          </p:cNvPr>
          <p:cNvSpPr txBox="1"/>
          <p:nvPr/>
        </p:nvSpPr>
        <p:spPr>
          <a:xfrm>
            <a:off x="134471" y="6260639"/>
            <a:ext cx="8928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500" dirty="0"/>
              <a:t>Resource: </a:t>
            </a:r>
            <a:r>
              <a:rPr kumimoji="1" lang="en-US" altLang="zh-TW" sz="1500" dirty="0">
                <a:hlinkClick r:id="rId3"/>
              </a:rPr>
              <a:t>https://</a:t>
            </a:r>
            <a:r>
              <a:rPr kumimoji="1" lang="en-US" altLang="zh-TW" sz="1500" dirty="0" err="1">
                <a:hlinkClick r:id="rId3"/>
              </a:rPr>
              <a:t>www.slideshare.net</a:t>
            </a:r>
            <a:r>
              <a:rPr kumimoji="1" lang="en-US" altLang="zh-TW" sz="1500" dirty="0">
                <a:hlinkClick r:id="rId3"/>
              </a:rPr>
              <a:t>/</a:t>
            </a:r>
            <a:r>
              <a:rPr kumimoji="1" lang="en-US" altLang="zh-TW" sz="1500" dirty="0" err="1">
                <a:hlinkClick r:id="rId3"/>
              </a:rPr>
              <a:t>AIFrontiers</a:t>
            </a:r>
            <a:r>
              <a:rPr kumimoji="1" lang="en-US" altLang="zh-TW" sz="1500" dirty="0">
                <a:hlinkClick r:id="rId3"/>
              </a:rPr>
              <a:t>/</a:t>
            </a:r>
            <a:r>
              <a:rPr kumimoji="1" lang="en-US" altLang="zh-TW" sz="1500" dirty="0" err="1">
                <a:hlinkClick r:id="rId3"/>
              </a:rPr>
              <a:t>jeff</a:t>
            </a:r>
            <a:r>
              <a:rPr kumimoji="1" lang="en-US" altLang="zh-TW" sz="1500" dirty="0">
                <a:hlinkClick r:id="rId3"/>
              </a:rPr>
              <a:t>-dean-trends-and-developments-in-deep-learning-research</a:t>
            </a:r>
            <a:endParaRPr kumimoji="1" lang="zh-TW" altLang="en-US" sz="15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4793C-C3B9-2842-B3A7-D7AF16921CBF}"/>
              </a:ext>
            </a:extLst>
          </p:cNvPr>
          <p:cNvSpPr txBox="1"/>
          <p:nvPr/>
        </p:nvSpPr>
        <p:spPr>
          <a:xfrm>
            <a:off x="11779623" y="648866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353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FC0B37-ABA6-794D-84C0-580C272E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4"/>
          <a:stretch/>
        </p:blipFill>
        <p:spPr>
          <a:xfrm>
            <a:off x="2198204" y="1177704"/>
            <a:ext cx="7795591" cy="240320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8D9C5C-7157-434D-BF66-230C14706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1"/>
          <a:stretch/>
        </p:blipFill>
        <p:spPr>
          <a:xfrm>
            <a:off x="2601326" y="3580907"/>
            <a:ext cx="6637106" cy="32770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6995B74-5B67-664B-88D6-8663332E7425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B36FA9-8212-8D47-9DCB-BC2598F00291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4881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995B74-5B67-664B-88D6-8663332E7425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185F-60AF-4647-988F-76DF44960B3E}"/>
              </a:ext>
            </a:extLst>
          </p:cNvPr>
          <p:cNvSpPr txBox="1"/>
          <p:nvPr/>
        </p:nvSpPr>
        <p:spPr>
          <a:xfrm>
            <a:off x="747251" y="1658130"/>
            <a:ext cx="310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其他權重以此類推</a:t>
            </a:r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70A94B-A4CF-B444-896D-A4B724A9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2766919"/>
            <a:ext cx="6047453" cy="2602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95F810-8790-6E48-922C-13B4AB21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53" y="2680783"/>
            <a:ext cx="4070555" cy="26854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B197992-ED06-244B-97C0-CE08079C1D18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190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995B74-5B67-664B-88D6-8663332E7425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185F-60AF-4647-988F-76DF44960B3E}"/>
              </a:ext>
            </a:extLst>
          </p:cNvPr>
          <p:cNvSpPr txBox="1"/>
          <p:nvPr/>
        </p:nvSpPr>
        <p:spPr>
          <a:xfrm>
            <a:off x="747251" y="1658130"/>
            <a:ext cx="310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其他權重以此類推</a:t>
            </a:r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70A94B-A4CF-B444-896D-A4B724A9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2766919"/>
            <a:ext cx="6047453" cy="2602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95F810-8790-6E48-922C-13B4AB21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53" y="2680783"/>
            <a:ext cx="4070555" cy="268543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9744388-9221-624E-8167-CDAA65D6FDAA}"/>
              </a:ext>
            </a:extLst>
          </p:cNvPr>
          <p:cNvSpPr txBox="1"/>
          <p:nvPr/>
        </p:nvSpPr>
        <p:spPr>
          <a:xfrm>
            <a:off x="1332327" y="5564740"/>
            <a:ext cx="959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推薦閱讀：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medium.com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/ai-academy-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taiwan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/back-propagation-3946e8ed8c55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C02BAD-ECF7-E14D-B2E4-D6E360A51878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031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995B74-5B67-664B-88D6-8663332E7425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4E0756B-744F-5143-80C2-0177A0590339}"/>
              </a:ext>
            </a:extLst>
          </p:cNvPr>
          <p:cNvGrpSpPr/>
          <p:nvPr/>
        </p:nvGrpSpPr>
        <p:grpSpPr>
          <a:xfrm>
            <a:off x="2358308" y="1326903"/>
            <a:ext cx="7475384" cy="5325727"/>
            <a:chOff x="2358308" y="1258077"/>
            <a:chExt cx="7475384" cy="532572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A33199A-BFD9-3C4A-BB19-7E56E07F1569}"/>
                </a:ext>
              </a:extLst>
            </p:cNvPr>
            <p:cNvGrpSpPr/>
            <p:nvPr/>
          </p:nvGrpSpPr>
          <p:grpSpPr>
            <a:xfrm>
              <a:off x="2358308" y="1258077"/>
              <a:ext cx="7475384" cy="5325727"/>
              <a:chOff x="2358308" y="1258077"/>
              <a:chExt cx="7475384" cy="5325727"/>
            </a:xfrm>
          </p:grpSpPr>
          <p:pic>
            <p:nvPicPr>
              <p:cNvPr id="7" name="圖片 6" descr="一張含有 文字, 地圖 的圖片&#10;&#10;自動產生的描述">
                <a:extLst>
                  <a:ext uri="{FF2B5EF4-FFF2-40B4-BE49-F238E27FC236}">
                    <a16:creationId xmlns:a16="http://schemas.microsoft.com/office/drawing/2014/main" id="{C8AFF444-6504-0645-892B-940D7A209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58308" y="1258077"/>
                <a:ext cx="7475384" cy="5325727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A435F47-3EB6-CE45-98C5-B9DB19226F96}"/>
                  </a:ext>
                </a:extLst>
              </p:cNvPr>
              <p:cNvSpPr/>
              <p:nvPr/>
            </p:nvSpPr>
            <p:spPr>
              <a:xfrm>
                <a:off x="7157884" y="4542503"/>
                <a:ext cx="501445" cy="334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A929973-DA10-1640-A08F-10D48206471F}"/>
                </a:ext>
              </a:extLst>
            </p:cNvPr>
            <p:cNvSpPr txBox="1"/>
            <p:nvPr/>
          </p:nvSpPr>
          <p:spPr>
            <a:xfrm>
              <a:off x="7554042" y="3734203"/>
              <a:ext cx="2279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藍線</a:t>
              </a:r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sigmoid</a:t>
              </a:r>
            </a:p>
            <a:p>
              <a:r>
                <a:rPr kumimoji="1" lang="zh-TW" altLang="en-US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橘線</a:t>
              </a:r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kumimoji="1"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sigmoid </a:t>
              </a:r>
              <a:r>
                <a:rPr kumimoji="1"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微分</a:t>
              </a:r>
              <a:endPara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5255B6-4186-C745-8334-18E4D092A673}"/>
              </a:ext>
            </a:extLst>
          </p:cNvPr>
          <p:cNvSpPr txBox="1"/>
          <p:nvPr/>
        </p:nvSpPr>
        <p:spPr>
          <a:xfrm>
            <a:off x="2613946" y="3244334"/>
            <a:ext cx="269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梯度消失以及梯度爆炸：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68C036-47BF-1A4B-B8E2-CDD255F510D7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6285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2C34CB-7434-B04E-AA69-236E58D2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5" y="1159777"/>
            <a:ext cx="7492181" cy="5424027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反向傳播</a:t>
            </a:r>
            <a:r>
              <a:rPr lang="en-US" altLang="zh-TW" dirty="0"/>
              <a:t> (Back propagation)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995B74-5B67-664B-88D6-8663332E7425}"/>
              </a:ext>
            </a:extLst>
          </p:cNvPr>
          <p:cNvSpPr txBox="1"/>
          <p:nvPr/>
        </p:nvSpPr>
        <p:spPr>
          <a:xfrm>
            <a:off x="78657" y="6214472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康文瑋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29D944-F89B-1847-BE66-00276C7C28B3}"/>
              </a:ext>
            </a:extLst>
          </p:cNvPr>
          <p:cNvSpPr txBox="1"/>
          <p:nvPr/>
        </p:nvSpPr>
        <p:spPr>
          <a:xfrm>
            <a:off x="7464407" y="3768616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藍線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</a:p>
          <a:p>
            <a:r>
              <a:rPr kumimoji="1" lang="zh-TW" altLang="en-US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橘線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微分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7F8BA6-2998-F64E-AC16-AB0E6F7E64BC}"/>
              </a:ext>
            </a:extLst>
          </p:cNvPr>
          <p:cNvSpPr/>
          <p:nvPr/>
        </p:nvSpPr>
        <p:spPr>
          <a:xfrm>
            <a:off x="7295536" y="4532671"/>
            <a:ext cx="501445" cy="334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7B364E-F477-C643-BF95-919F76010739}"/>
              </a:ext>
            </a:extLst>
          </p:cNvPr>
          <p:cNvSpPr/>
          <p:nvPr/>
        </p:nvSpPr>
        <p:spPr>
          <a:xfrm>
            <a:off x="7266039" y="4532671"/>
            <a:ext cx="639096" cy="334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6DFEF6-435F-0549-8281-DD876C20444C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852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99E5F2-DCE5-3F43-95B3-1FDDC589C852}"/>
                  </a:ext>
                </a:extLst>
              </p:cNvPr>
              <p:cNvSpPr txBox="1"/>
              <p:nvPr/>
            </p:nvSpPr>
            <p:spPr>
              <a:xfrm>
                <a:off x="1617304" y="1515784"/>
                <a:ext cx="9411277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DNN 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最主要的功能為分類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與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SVM 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的作用類似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，並不是特徵擷取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網路該多深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(Layer)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？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一般來說，特徵數量以及資料量越多，層數會跟著加深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(4,5,6…)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。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每一層的神經元數量該怎麼設定？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以單純只有全連結層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(DNN) 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來說，通常隨著層數越往後，每一層的神經元數量會先變多再變少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 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例如：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64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→128→256→64→2</m:t>
                    </m:r>
                  </m:oMath>
                </a14:m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，直到輸出層規定的類別數量。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如何避免梯度消失？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使用別種激發函數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例如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: Mish, Swish, </a:t>
                </a:r>
                <a:r>
                  <a:rPr kumimoji="1" lang="en-US" altLang="zh-TW" dirty="0" err="1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ReLU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, </a:t>
                </a:r>
                <a:r>
                  <a:rPr kumimoji="1" lang="en-US" altLang="zh-TW" dirty="0" err="1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softplus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, tanh)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層數別那麼深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使用其他網路架構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例如 </a:t>
                </a:r>
                <a:r>
                  <a:rPr kumimoji="1" lang="en-US" altLang="zh-TW" dirty="0" err="1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ResNet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, </a:t>
                </a:r>
                <a:r>
                  <a:rPr kumimoji="1" lang="en-US" altLang="zh-TW" dirty="0" err="1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BatchNormalization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, Fixup initialization…)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嘗試用機器學習模型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有時機器學習模型表現比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DNN 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還要好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如何避免梯度爆炸？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使用 </a:t>
                </a:r>
                <a:r>
                  <a:rPr kumimoji="1" lang="en-US" altLang="zh-TW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Gradient clip</a:t>
                </a:r>
                <a:r>
                  <a:rPr kumimoji="1" lang="zh-TW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，限制梯度的值域大小</a:t>
                </a:r>
                <a:endParaRPr kumimoji="1" lang="en-US" altLang="zh-TW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99E5F2-DCE5-3F43-95B3-1FDDC589C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04" y="1515784"/>
                <a:ext cx="9411277" cy="4801314"/>
              </a:xfrm>
              <a:prstGeom prst="rect">
                <a:avLst/>
              </a:prstGeom>
              <a:blipFill>
                <a:blip r:embed="rId2"/>
                <a:stretch>
                  <a:fillRect l="-404" t="-528" b="-1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13C4089-CE42-184C-B3E2-4D553C7EE24A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64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id="{1FB71ACB-3462-CD43-B51E-8CC91AD7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" y="1124178"/>
            <a:ext cx="12131144" cy="573382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F34B22F-696D-F740-B6AA-9EB3BCB1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07" y="0"/>
            <a:ext cx="10518585" cy="1325563"/>
          </a:xfrm>
        </p:spPr>
        <p:txBody>
          <a:bodyPr/>
          <a:lstStyle/>
          <a:p>
            <a:r>
              <a:rPr lang="en-US" altLang="zh-TW" dirty="0"/>
              <a:t>Recipe of Deep Learning and Machine Learning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45F5894-3F77-8B4F-A903-FF7C75A66DF5}"/>
              </a:ext>
            </a:extLst>
          </p:cNvPr>
          <p:cNvSpPr txBox="1"/>
          <p:nvPr/>
        </p:nvSpPr>
        <p:spPr>
          <a:xfrm>
            <a:off x="0" y="5934670"/>
            <a:ext cx="5393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Resource: 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www.youtube.com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/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watch?v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=1wVgtINZIT4&amp;ab_channel=</a:t>
            </a:r>
            <a:r>
              <a:rPr kumimoji="1"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AISyndicate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1694004-E498-0B45-AADB-AFE4C57E29F4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022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96"/>
            <a:ext cx="10969487" cy="1325563"/>
          </a:xfrm>
        </p:spPr>
        <p:txBody>
          <a:bodyPr/>
          <a:lstStyle/>
          <a:p>
            <a:r>
              <a:rPr lang="zh-TW" altLang="en-US" dirty="0"/>
              <a:t>推薦閱讀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3C4089-CE42-184C-B3E2-4D553C7EE24A}"/>
              </a:ext>
            </a:extLst>
          </p:cNvPr>
          <p:cNvSpPr txBox="1"/>
          <p:nvPr/>
        </p:nvSpPr>
        <p:spPr>
          <a:xfrm>
            <a:off x="11645153" y="6488668"/>
            <a:ext cx="4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66</a:t>
            </a:r>
            <a:endParaRPr kumimoji="1" lang="zh-TW" altLang="en-US" dirty="0"/>
          </a:p>
        </p:txBody>
      </p:sp>
      <p:pic>
        <p:nvPicPr>
          <p:cNvPr id="6" name="圖片 5" descr="一張含有 室外, 草, 標誌, 花 的圖片&#10;&#10;自動產生的描述">
            <a:extLst>
              <a:ext uri="{FF2B5EF4-FFF2-40B4-BE49-F238E27FC236}">
                <a16:creationId xmlns:a16="http://schemas.microsoft.com/office/drawing/2014/main" id="{658431A3-AE2D-1E49-ACF1-0C01AEDA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17" y="4515587"/>
            <a:ext cx="1517888" cy="20682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A7F0BF7-1591-EE49-A17E-9422945BE1AA}"/>
              </a:ext>
            </a:extLst>
          </p:cNvPr>
          <p:cNvSpPr txBox="1"/>
          <p:nvPr/>
        </p:nvSpPr>
        <p:spPr>
          <a:xfrm>
            <a:off x="3405223" y="5120382"/>
            <a:ext cx="823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 learning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，又稱花書聖經，數學基礎要好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線代、微積分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…)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，有中文版本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/>
              <a:t> Authors: </a:t>
            </a:r>
            <a:r>
              <a:rPr lang="en" altLang="zh-TW" dirty="0"/>
              <a:t> </a:t>
            </a:r>
            <a:r>
              <a:rPr lang="en" altLang="zh-TW" dirty="0">
                <a:hlinkClick r:id="rId3"/>
              </a:rPr>
              <a:t>Ian Goodfellow</a:t>
            </a:r>
            <a:r>
              <a:rPr lang="en" altLang="zh-TW" dirty="0"/>
              <a:t>, </a:t>
            </a:r>
            <a:r>
              <a:rPr lang="en" altLang="zh-TW" dirty="0">
                <a:hlinkClick r:id="rId4"/>
              </a:rPr>
              <a:t>Yoshua Bengio</a:t>
            </a:r>
            <a:r>
              <a:rPr lang="en" altLang="zh-TW" dirty="0"/>
              <a:t>, </a:t>
            </a:r>
            <a:r>
              <a:rPr lang="en" altLang="zh-TW" dirty="0">
                <a:hlinkClick r:id="rId5"/>
              </a:rPr>
              <a:t>Aaron Courville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9" name="圖片 8" descr="一張含有 個人, 室內, 男人, 服飾 的圖片&#10;&#10;自動產生的描述">
            <a:extLst>
              <a:ext uri="{FF2B5EF4-FFF2-40B4-BE49-F238E27FC236}">
                <a16:creationId xmlns:a16="http://schemas.microsoft.com/office/drawing/2014/main" id="{913D6474-05B5-5B4C-AA29-FC6D377AD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699" y="1274997"/>
            <a:ext cx="1901122" cy="14039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AC6F931-A5B5-F847-9C28-94FA8A767455}"/>
              </a:ext>
            </a:extLst>
          </p:cNvPr>
          <p:cNvSpPr txBox="1"/>
          <p:nvPr/>
        </p:nvSpPr>
        <p:spPr>
          <a:xfrm>
            <a:off x="3407478" y="1611870"/>
            <a:ext cx="742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台大電機系李宏毅教授，淺顯易懂，很適合初心者入門</a:t>
            </a:r>
            <a:endParaRPr kumimoji="1" lang="en-US" altLang="zh-TW" dirty="0"/>
          </a:p>
          <a:p>
            <a:r>
              <a:rPr kumimoji="1" lang="en-US" altLang="zh-TW" dirty="0" err="1"/>
              <a:t>Youtube</a:t>
            </a:r>
            <a:r>
              <a:rPr kumimoji="1" lang="en-US" altLang="zh-TW" dirty="0"/>
              <a:t>: </a:t>
            </a:r>
            <a:r>
              <a:rPr kumimoji="1" lang="en" altLang="zh-TW" dirty="0">
                <a:hlinkClick r:id="rId7"/>
              </a:rPr>
              <a:t>https://www.youtube.com/channel/UC2ggjtuuWvxrHHHiaDH1dlQ</a:t>
            </a:r>
            <a:endParaRPr kumimoji="1" lang="en" altLang="zh-TW" dirty="0"/>
          </a:p>
          <a:p>
            <a:r>
              <a:rPr kumimoji="1" lang="en" altLang="zh-TW" dirty="0"/>
              <a:t>Course: </a:t>
            </a:r>
            <a:r>
              <a:rPr kumimoji="1" lang="en" altLang="zh-TW" dirty="0">
                <a:hlinkClick r:id="rId8"/>
              </a:rPr>
              <a:t>https://</a:t>
            </a:r>
            <a:r>
              <a:rPr kumimoji="1" lang="en" altLang="zh-TW" dirty="0" err="1">
                <a:hlinkClick r:id="rId8"/>
              </a:rPr>
              <a:t>speech.ee.ntu.edu.tw</a:t>
            </a:r>
            <a:r>
              <a:rPr kumimoji="1" lang="en" altLang="zh-TW" dirty="0">
                <a:hlinkClick r:id="rId8"/>
              </a:rPr>
              <a:t>/~</a:t>
            </a:r>
            <a:r>
              <a:rPr kumimoji="1" lang="en" altLang="zh-TW" dirty="0" err="1">
                <a:hlinkClick r:id="rId8"/>
              </a:rPr>
              <a:t>tlkagk</a:t>
            </a:r>
            <a:r>
              <a:rPr kumimoji="1" lang="en" altLang="zh-TW" dirty="0">
                <a:hlinkClick r:id="rId8"/>
              </a:rPr>
              <a:t>/</a:t>
            </a:r>
            <a:r>
              <a:rPr kumimoji="1" lang="en" altLang="zh-TW" dirty="0" err="1">
                <a:hlinkClick r:id="rId8"/>
              </a:rPr>
              <a:t>index.html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DA9D5E-563D-6D4D-9A61-12DEF7474033}"/>
              </a:ext>
            </a:extLst>
          </p:cNvPr>
          <p:cNvSpPr txBox="1"/>
          <p:nvPr/>
        </p:nvSpPr>
        <p:spPr>
          <a:xfrm>
            <a:off x="3407478" y="3217150"/>
            <a:ext cx="642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台大資工系林軒田教授，嚴謹的數學推導</a:t>
            </a:r>
            <a:endParaRPr kumimoji="1" lang="en-US" altLang="zh-TW" dirty="0"/>
          </a:p>
          <a:p>
            <a:r>
              <a:rPr kumimoji="1" lang="en" altLang="zh-TW" dirty="0" err="1"/>
              <a:t>Youtube</a:t>
            </a:r>
            <a:r>
              <a:rPr kumimoji="1" lang="en" altLang="zh-TW" dirty="0"/>
              <a:t>: </a:t>
            </a:r>
            <a:r>
              <a:rPr kumimoji="1" lang="en" altLang="zh-TW" dirty="0">
                <a:hlinkClick r:id="rId9"/>
              </a:rPr>
              <a:t>https://</a:t>
            </a:r>
            <a:r>
              <a:rPr kumimoji="1" lang="en" altLang="zh-TW" dirty="0" err="1">
                <a:hlinkClick r:id="rId9"/>
              </a:rPr>
              <a:t>www.youtube.com</a:t>
            </a:r>
            <a:r>
              <a:rPr kumimoji="1" lang="en" altLang="zh-TW" dirty="0">
                <a:hlinkClick r:id="rId9"/>
              </a:rPr>
              <a:t>/user/</a:t>
            </a:r>
            <a:r>
              <a:rPr kumimoji="1" lang="en" altLang="zh-TW" dirty="0" err="1">
                <a:hlinkClick r:id="rId9"/>
              </a:rPr>
              <a:t>hsuantien</a:t>
            </a:r>
            <a:endParaRPr kumimoji="1" lang="en" altLang="zh-TW" dirty="0"/>
          </a:p>
          <a:p>
            <a:r>
              <a:rPr kumimoji="1" lang="en" altLang="zh-TW" dirty="0"/>
              <a:t>Course: </a:t>
            </a:r>
            <a:r>
              <a:rPr kumimoji="1" lang="en" altLang="zh-TW" dirty="0">
                <a:hlinkClick r:id="rId10"/>
              </a:rPr>
              <a:t>https://</a:t>
            </a:r>
            <a:r>
              <a:rPr kumimoji="1" lang="en" altLang="zh-TW" dirty="0" err="1">
                <a:hlinkClick r:id="rId10"/>
              </a:rPr>
              <a:t>www.csie.ntu.edu.tw</a:t>
            </a:r>
            <a:r>
              <a:rPr kumimoji="1" lang="en" altLang="zh-TW" dirty="0">
                <a:hlinkClick r:id="rId10"/>
              </a:rPr>
              <a:t>/~</a:t>
            </a:r>
            <a:r>
              <a:rPr kumimoji="1" lang="en" altLang="zh-TW" dirty="0" err="1">
                <a:hlinkClick r:id="rId10"/>
              </a:rPr>
              <a:t>htlin</a:t>
            </a:r>
            <a:r>
              <a:rPr kumimoji="1" lang="en" altLang="zh-TW" dirty="0">
                <a:hlinkClick r:id="rId10"/>
              </a:rPr>
              <a:t>/</a:t>
            </a:r>
            <a:endParaRPr kumimoji="1" lang="zh-TW" altLang="en-US" dirty="0"/>
          </a:p>
        </p:txBody>
      </p:sp>
      <p:pic>
        <p:nvPicPr>
          <p:cNvPr id="13" name="圖片 12" descr="一張含有 個人, 室內, 膝上型電腦, 電腦 的圖片&#10;&#10;自動產生的描述">
            <a:extLst>
              <a:ext uri="{FF2B5EF4-FFF2-40B4-BE49-F238E27FC236}">
                <a16:creationId xmlns:a16="http://schemas.microsoft.com/office/drawing/2014/main" id="{D942F0A9-8ED3-264E-A258-29FD72024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079" y="2870670"/>
            <a:ext cx="2188363" cy="14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06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37C87F6-CE0F-4697-81B1-6360AFBF19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dirty="0"/>
              <a:t>康文瑋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BCD181-02E4-4ABE-AD89-45C8B93B05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工程師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543F4D-45AE-422A-90A0-B9BABB84F1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02-6605-0608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5CDA470-BB4B-476D-BFAE-D09083D682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dirty="0"/>
              <a:t>0978-871-853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940A113-7906-4BFB-90AA-4B26D19690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36510" y="4531500"/>
            <a:ext cx="2216971" cy="284163"/>
          </a:xfrm>
        </p:spPr>
        <p:txBody>
          <a:bodyPr/>
          <a:lstStyle/>
          <a:p>
            <a:r>
              <a:rPr lang="en-US" altLang="zh-TW" dirty="0"/>
              <a:t>run963741@aif.tw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067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0DF75800-6B0F-4EC4-B8B6-0D463108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706511"/>
            <a:ext cx="7711515" cy="1444978"/>
          </a:xfrm>
        </p:spPr>
        <p:txBody>
          <a:bodyPr/>
          <a:lstStyle/>
          <a:p>
            <a:r>
              <a:rPr lang="en-US" altLang="zh-TW" dirty="0"/>
              <a:t>Thank for your attention.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26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(Review)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A07E699-C1E9-684D-A604-CFE70EF1CE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82111" y="1599759"/>
            <a:ext cx="8427778" cy="411645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3FB438-399F-7641-BCBC-145DA4F072ED}"/>
              </a:ext>
            </a:extLst>
          </p:cNvPr>
          <p:cNvSpPr txBox="1"/>
          <p:nvPr/>
        </p:nvSpPr>
        <p:spPr>
          <a:xfrm>
            <a:off x="11779623" y="648866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69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AF07F736-3BAA-431C-9483-11CF4B4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1783"/>
            <a:ext cx="4313891" cy="2852737"/>
          </a:xfrm>
        </p:spPr>
        <p:txBody>
          <a:bodyPr/>
          <a:lstStyle/>
          <a:p>
            <a:r>
              <a:rPr lang="zh-TW" altLang="en-US" dirty="0"/>
              <a:t>多層感知機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539ADDE-7FCB-46C8-800C-E1345A63F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1508"/>
            <a:ext cx="5748244" cy="1500187"/>
          </a:xfrm>
        </p:spPr>
        <p:txBody>
          <a:bodyPr/>
          <a:lstStyle/>
          <a:p>
            <a:r>
              <a:rPr lang="en-US" altLang="zh-TW" dirty="0"/>
              <a:t>Multilayer Perceptron, MLP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92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F66C44-9B9F-4A61-8DEF-2E1B66D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多層感知機</a:t>
            </a:r>
            <a:r>
              <a:rPr lang="en-US" altLang="zh-TW" dirty="0"/>
              <a:t> (MLP)</a:t>
            </a:r>
            <a:endParaRPr lang="zh-TW" altLang="en-US" dirty="0"/>
          </a:p>
        </p:txBody>
      </p:sp>
      <p:pic>
        <p:nvPicPr>
          <p:cNvPr id="32" name="圖片 31" descr="一張含有 文字 的圖片&#10;&#10;自動產生的描述">
            <a:extLst>
              <a:ext uri="{FF2B5EF4-FFF2-40B4-BE49-F238E27FC236}">
                <a16:creationId xmlns:a16="http://schemas.microsoft.com/office/drawing/2014/main" id="{DB275FD9-D8E1-0E47-8348-1D0D66E0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26" y="1371599"/>
            <a:ext cx="6338939" cy="5131522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00630C8-91A2-B64D-A148-937D6B14F685}"/>
              </a:ext>
            </a:extLst>
          </p:cNvPr>
          <p:cNvGrpSpPr/>
          <p:nvPr/>
        </p:nvGrpSpPr>
        <p:grpSpPr>
          <a:xfrm>
            <a:off x="299572" y="2090063"/>
            <a:ext cx="4991374" cy="3476830"/>
            <a:chOff x="326466" y="1548166"/>
            <a:chExt cx="4991374" cy="3476830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6BF06AE-1EDE-D84F-93A3-1FF14BEF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466" y="2401325"/>
              <a:ext cx="4991374" cy="2623671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B86F767-51EF-734B-AA35-46873FACC631}"/>
                </a:ext>
              </a:extLst>
            </p:cNvPr>
            <p:cNvSpPr txBox="1"/>
            <p:nvPr/>
          </p:nvSpPr>
          <p:spPr>
            <a:xfrm>
              <a:off x="1968783" y="1548166"/>
              <a:ext cx="240254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300" b="1" dirty="0"/>
                <a:t>Biological Neuron</a:t>
              </a:r>
              <a:endParaRPr kumimoji="1" lang="zh-TW" altLang="en-US" sz="2300" b="1" dirty="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255D2C7C-1D54-374D-A042-EDE7AD360710}"/>
              </a:ext>
            </a:extLst>
          </p:cNvPr>
          <p:cNvSpPr/>
          <p:nvPr/>
        </p:nvSpPr>
        <p:spPr>
          <a:xfrm>
            <a:off x="124104" y="6260639"/>
            <a:ext cx="8494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dirty="0"/>
              <a:t>Resource: </a:t>
            </a:r>
            <a:r>
              <a:rPr lang="en" altLang="zh-TW" sz="1500" dirty="0">
                <a:hlinkClick r:id="rId4"/>
              </a:rPr>
              <a:t>http://sumanthrb.com/ml/perceptron/</a:t>
            </a:r>
            <a:r>
              <a:rPr lang="en" altLang="zh-TW" sz="1500" dirty="0"/>
              <a:t>, </a:t>
            </a:r>
            <a:r>
              <a:rPr lang="en" altLang="zh-TW" sz="1500" dirty="0">
                <a:hlinkClick r:id="rId5"/>
              </a:rPr>
              <a:t>https://</a:t>
            </a:r>
            <a:r>
              <a:rPr lang="en" altLang="zh-TW" sz="1500" dirty="0" err="1">
                <a:hlinkClick r:id="rId5"/>
              </a:rPr>
              <a:t>en.wikipedia.org</a:t>
            </a:r>
            <a:r>
              <a:rPr lang="en" altLang="zh-TW" sz="1500" dirty="0">
                <a:hlinkClick r:id="rId5"/>
              </a:rPr>
              <a:t>/wiki/</a:t>
            </a:r>
            <a:r>
              <a:rPr lang="en" altLang="zh-TW" sz="1500" dirty="0" err="1">
                <a:hlinkClick r:id="rId5"/>
              </a:rPr>
              <a:t>Biological_neuron_model</a:t>
            </a:r>
            <a:endParaRPr lang="zh-TW" altLang="en-US" sz="15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030D62-F465-0B43-A430-328B7D2DF768}"/>
              </a:ext>
            </a:extLst>
          </p:cNvPr>
          <p:cNvSpPr txBox="1"/>
          <p:nvPr/>
        </p:nvSpPr>
        <p:spPr>
          <a:xfrm>
            <a:off x="11779623" y="6488668"/>
            <a:ext cx="2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38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</TotalTime>
  <Words>2777</Words>
  <Application>Microsoft Macintosh PowerPoint</Application>
  <PresentationFormat>寬螢幕</PresentationFormat>
  <Paragraphs>431</Paragraphs>
  <Slides>69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Microsoft JhengHei</vt:lpstr>
      <vt:lpstr>Microsoft YaHei</vt:lpstr>
      <vt:lpstr>Arial</vt:lpstr>
      <vt:lpstr>Calibri</vt:lpstr>
      <vt:lpstr>Cambria Math</vt:lpstr>
      <vt:lpstr>Office 佈景主題</vt:lpstr>
      <vt:lpstr>深度學習理論概念</vt:lpstr>
      <vt:lpstr>PowerPoint 簡報</vt:lpstr>
      <vt:lpstr>機器學習與深度學習</vt:lpstr>
      <vt:lpstr>Machine Learning (Review)</vt:lpstr>
      <vt:lpstr>Machine Learning (Review)</vt:lpstr>
      <vt:lpstr>Machine Learning (Review)</vt:lpstr>
      <vt:lpstr>Machine Learning (Review)</vt:lpstr>
      <vt:lpstr>多層感知機</vt:lpstr>
      <vt:lpstr>多層感知機 (MLP)</vt:lpstr>
      <vt:lpstr>多層感知機 (MLP)</vt:lpstr>
      <vt:lpstr>多層感知機 (MLP)</vt:lpstr>
      <vt:lpstr>多層感知機 (MLP)</vt:lpstr>
      <vt:lpstr>神經元運作方式</vt:lpstr>
      <vt:lpstr>多層感知機運作方式</vt:lpstr>
      <vt:lpstr>多層感知機運作方式</vt:lpstr>
      <vt:lpstr>多層感知機運作方式 – 小試身手 1</vt:lpstr>
      <vt:lpstr>多層感知機運作方式</vt:lpstr>
      <vt:lpstr>多層感知機運作方式 – 小試身手 2</vt:lpstr>
      <vt:lpstr>多層感知機運作方式</vt:lpstr>
      <vt:lpstr>損失函數 (Loss function, Cost function)</vt:lpstr>
      <vt:lpstr>多層感知機運作方式 – 小試身手 3</vt:lpstr>
      <vt:lpstr>損失函數 (Loss function, Cost function)</vt:lpstr>
      <vt:lpstr>Softmax</vt:lpstr>
      <vt:lpstr>Softmax – 小試身手 4</vt:lpstr>
      <vt:lpstr>損失函數 (Loss function, Cost function)</vt:lpstr>
      <vt:lpstr>損失函數 – 小試身手 5</vt:lpstr>
      <vt:lpstr>多層感知機運作方式</vt:lpstr>
      <vt:lpstr>常見問題</vt:lpstr>
      <vt:lpstr>常見問題</vt:lpstr>
      <vt:lpstr>常見問題</vt:lpstr>
      <vt:lpstr>常見問題</vt:lpstr>
      <vt:lpstr>常見問題</vt:lpstr>
      <vt:lpstr>常見問題</vt:lpstr>
      <vt:lpstr>常見問題</vt:lpstr>
      <vt:lpstr>常見問題</vt:lpstr>
      <vt:lpstr>常見問題</vt:lpstr>
      <vt:lpstr>梯度下降</vt:lpstr>
      <vt:lpstr>梯度下降 (Gradient Descent)</vt:lpstr>
      <vt:lpstr>梯度下降 (Gradient Descent)</vt:lpstr>
      <vt:lpstr>梯度下降 (Gradient Descent)</vt:lpstr>
      <vt:lpstr>梯度下降 (Gradient Descent)</vt:lpstr>
      <vt:lpstr>梯度下降 (Gradient Descent)</vt:lpstr>
      <vt:lpstr>梯度下降 (Gradient Descent)</vt:lpstr>
      <vt:lpstr>梯度下降 (Gradient Descent)</vt:lpstr>
      <vt:lpstr>影響參數更新的因素</vt:lpstr>
      <vt:lpstr>梯度下降 (Gradient Descent)</vt:lpstr>
      <vt:lpstr>學習率 (Learning rate)</vt:lpstr>
      <vt:lpstr>梯度下降 (Gradient Descent) – 缺點</vt:lpstr>
      <vt:lpstr>隨機梯度下降 (Stochastic Gradient Descent, SGD)</vt:lpstr>
      <vt:lpstr>Mini-batch</vt:lpstr>
      <vt:lpstr>梯度下降 (Gradient Descent) – 缺點</vt:lpstr>
      <vt:lpstr>動量 (Momentum)</vt:lpstr>
      <vt:lpstr>動量 (Momentum)</vt:lpstr>
      <vt:lpstr>優化器 (Optimizer)</vt:lpstr>
      <vt:lpstr>反向傳播</vt:lpstr>
      <vt:lpstr>反向傳播 (Back propagation)</vt:lpstr>
      <vt:lpstr>連鎖率、損失函數、激發函數</vt:lpstr>
      <vt:lpstr>反向傳播 (Back propagation)</vt:lpstr>
      <vt:lpstr>反向傳播 (Back propagation)</vt:lpstr>
      <vt:lpstr>反向傳播 (Back propagation)</vt:lpstr>
      <vt:lpstr>反向傳播 (Back propagation)</vt:lpstr>
      <vt:lpstr>反向傳播 (Back propagation)</vt:lpstr>
      <vt:lpstr>反向傳播 (Back propagation)</vt:lpstr>
      <vt:lpstr>反向傳播 (Back propagation)</vt:lpstr>
      <vt:lpstr>Summary</vt:lpstr>
      <vt:lpstr>Recipe of Deep Learning and Machine Learning</vt:lpstr>
      <vt:lpstr>推薦閱讀</vt:lpstr>
      <vt:lpstr>PowerPoint 簡報</vt:lpstr>
      <vt:lpstr>Thank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cheng rona</dc:creator>
  <cp:lastModifiedBy>陳鈴雅</cp:lastModifiedBy>
  <cp:revision>591</cp:revision>
  <dcterms:created xsi:type="dcterms:W3CDTF">2020-08-04T06:01:26Z</dcterms:created>
  <dcterms:modified xsi:type="dcterms:W3CDTF">2020-12-03T02:34:23Z</dcterms:modified>
</cp:coreProperties>
</file>